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257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</p:sldIdLst>
  <p:sldSz cx="9144000" cy="6858000" type="screen4x3"/>
  <p:notesSz cx="6997700" cy="9271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3744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D2FC6D9D-25BA-4D7C-B820-6742C26F9148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3744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7F7A7CFE-C5A0-4862-B11C-3770487452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1178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3744" y="0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2F067173-854A-43C5-8E0C-81AD6F708876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9770" y="4403725"/>
            <a:ext cx="5598160" cy="4171950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3744" y="8805841"/>
            <a:ext cx="3032337" cy="463550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C863AE62-F64C-4CBA-87EA-2E599F1530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145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BA6BC1E-2556-4366-B29A-56E19AB58595}" type="slidenum">
              <a:rPr lang="en-US">
                <a:latin typeface="Times New Roman" pitchFamily="18" charset="0"/>
              </a:rPr>
              <a:pPr eaLnBrk="1" hangingPunct="1"/>
              <a:t>1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951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3F6C9BD-01AC-4448-9105-08116361160E}" type="slidenum">
              <a:rPr lang="en-US">
                <a:latin typeface="Times New Roman" pitchFamily="18" charset="0"/>
              </a:rPr>
              <a:pPr eaLnBrk="1" hangingPunct="1"/>
              <a:t>14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4343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211718F-79F9-494D-80F4-33763E26BE66}" type="slidenum">
              <a:rPr lang="en-US">
                <a:latin typeface="Times New Roman" pitchFamily="18" charset="0"/>
              </a:rPr>
              <a:pPr eaLnBrk="1" hangingPunct="1"/>
              <a:t>15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6440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E663ED-DA9D-4A73-ACF0-CE6693AE5201}" type="slidenum">
              <a:rPr lang="en-US">
                <a:latin typeface="Times New Roman" pitchFamily="18" charset="0"/>
              </a:rPr>
              <a:pPr eaLnBrk="1" hangingPunct="1"/>
              <a:t>16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519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BE1E4A8-2000-4ED6-AC63-DB747B9DD8A2}" type="slidenum">
              <a:rPr lang="en-US">
                <a:latin typeface="Times New Roman" pitchFamily="18" charset="0"/>
              </a:rPr>
              <a:pPr eaLnBrk="1" hangingPunct="1"/>
              <a:t>17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5208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0A0C7A2-0B6F-42D3-B74C-7429F135C111}" type="slidenum">
              <a:rPr lang="en-US">
                <a:latin typeface="Times New Roman" pitchFamily="18" charset="0"/>
              </a:rPr>
              <a:pPr eaLnBrk="1" hangingPunct="1"/>
              <a:t>18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9339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506C79F-87E8-4C2D-B902-2CCFB3256715}" type="slidenum">
              <a:rPr lang="en-US">
                <a:latin typeface="Times New Roman" pitchFamily="18" charset="0"/>
              </a:rPr>
              <a:pPr eaLnBrk="1" hangingPunct="1"/>
              <a:t>19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201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3A500EB-B4E0-4232-B5E9-D9D4F0DE7C14}" type="slidenum">
              <a:rPr lang="en-US">
                <a:latin typeface="Times New Roman" pitchFamily="18" charset="0"/>
              </a:rPr>
              <a:pPr eaLnBrk="1" hangingPunct="1"/>
              <a:t>20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788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E5FBB89-1684-4FF0-856A-D61B4ABA7605}" type="slidenum">
              <a:rPr lang="en-US">
                <a:latin typeface="Times New Roman" pitchFamily="18" charset="0"/>
              </a:rPr>
              <a:pPr eaLnBrk="1" hangingPunct="1"/>
              <a:t>21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9786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54102FB-07DF-44DE-BCFE-9EE8D7F2DF0B}" type="slidenum">
              <a:rPr lang="en-US">
                <a:latin typeface="Times New Roman" pitchFamily="18" charset="0"/>
              </a:rPr>
              <a:pPr eaLnBrk="1" hangingPunct="1"/>
              <a:t>22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803040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26F455E-F7CA-4507-ABDB-2FF71150482C}" type="slidenum">
              <a:rPr lang="en-US">
                <a:latin typeface="Times New Roman" pitchFamily="18" charset="0"/>
              </a:rPr>
              <a:pPr eaLnBrk="1" hangingPunct="1"/>
              <a:t>23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91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4237B91-1C75-4972-A53E-E93CC092EACB}" type="slidenum">
              <a:rPr lang="en-US">
                <a:latin typeface="Times New Roman" pitchFamily="18" charset="0"/>
              </a:rPr>
              <a:pPr eaLnBrk="1" hangingPunct="1"/>
              <a:t>3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7455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7E6B95-39B1-4A5E-8CA3-4C152359DDDB}" type="slidenum">
              <a:rPr lang="en-US">
                <a:latin typeface="Times New Roman" pitchFamily="18" charset="0"/>
              </a:rPr>
              <a:pPr eaLnBrk="1" hangingPunct="1"/>
              <a:t>25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8146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86BF2F2-FDD8-4DF6-8A7F-C83C69780800}" type="slidenum">
              <a:rPr lang="en-US">
                <a:latin typeface="Times New Roman" pitchFamily="18" charset="0"/>
              </a:rPr>
              <a:pPr eaLnBrk="1" hangingPunct="1"/>
              <a:t>26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6152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4A309A7-6AD5-480A-9AC2-E12F4EBC5272}" type="slidenum">
              <a:rPr lang="en-US">
                <a:latin typeface="Times New Roman" pitchFamily="18" charset="0"/>
              </a:rPr>
              <a:pPr eaLnBrk="1" hangingPunct="1"/>
              <a:t>27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4056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D53A21B-A099-4A31-9082-F40EBB5FAD90}" type="slidenum">
              <a:rPr lang="en-US">
                <a:latin typeface="Times New Roman" pitchFamily="18" charset="0"/>
              </a:rPr>
              <a:pPr eaLnBrk="1" hangingPunct="1"/>
              <a:t>28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5882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C974129-8573-46AF-8E6B-DFFA6D2F832D}" type="slidenum">
              <a:rPr lang="en-US">
                <a:latin typeface="Times New Roman" pitchFamily="18" charset="0"/>
              </a:rPr>
              <a:pPr eaLnBrk="1" hangingPunct="1"/>
              <a:t>29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9337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967A0B5-0EB4-462A-8DB3-FC963A21CE95}" type="slidenum">
              <a:rPr lang="en-US">
                <a:latin typeface="Times New Roman" pitchFamily="18" charset="0"/>
              </a:rPr>
              <a:pPr eaLnBrk="1" hangingPunct="1"/>
              <a:t>30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8838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3E98168-AA19-4DF0-9A05-7B9529198644}" type="slidenum">
              <a:rPr lang="en-US">
                <a:latin typeface="Times New Roman" pitchFamily="18" charset="0"/>
              </a:rPr>
              <a:pPr eaLnBrk="1" hangingPunct="1"/>
              <a:t>31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0823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E5DDFBA-79B8-4F10-AD68-8000346CD372}" type="slidenum">
              <a:rPr lang="en-US">
                <a:latin typeface="Times New Roman" pitchFamily="18" charset="0"/>
              </a:rPr>
              <a:pPr eaLnBrk="1" hangingPunct="1"/>
              <a:t>32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3384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3F3B4AC-AEAF-4BA7-93EE-46497E6F9048}" type="slidenum">
              <a:rPr lang="en-US">
                <a:latin typeface="Times New Roman" pitchFamily="18" charset="0"/>
              </a:rPr>
              <a:pPr eaLnBrk="1" hangingPunct="1"/>
              <a:t>33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70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78866E-6F6C-4FEB-8094-C689A0D659C1}" type="slidenum">
              <a:rPr lang="en-US">
                <a:latin typeface="Times New Roman" pitchFamily="18" charset="0"/>
              </a:rPr>
              <a:pPr eaLnBrk="1" hangingPunct="1"/>
              <a:t>34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467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F5AE50B-05BA-481B-B1A1-24DCDCEA2A57}" type="slidenum">
              <a:rPr lang="en-US">
                <a:latin typeface="Times New Roman" pitchFamily="18" charset="0"/>
              </a:rPr>
              <a:pPr eaLnBrk="1" hangingPunct="1"/>
              <a:t>4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7511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734813E-3925-4CF5-B704-028A73EAE737}" type="slidenum">
              <a:rPr lang="en-US">
                <a:latin typeface="Times New Roman" pitchFamily="18" charset="0"/>
              </a:rPr>
              <a:pPr eaLnBrk="1" hangingPunct="1"/>
              <a:t>35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5408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E945833-1C67-430B-AAB9-FCCC75D957B6}" type="slidenum">
              <a:rPr lang="en-US">
                <a:latin typeface="Times New Roman" pitchFamily="18" charset="0"/>
              </a:rPr>
              <a:pPr eaLnBrk="1" hangingPunct="1"/>
              <a:t>36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3240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7C93A9C-FA15-4BE1-9D5B-CACB35583A58}" type="slidenum">
              <a:rPr lang="en-US">
                <a:latin typeface="Times New Roman" pitchFamily="18" charset="0"/>
              </a:rPr>
              <a:pPr eaLnBrk="1" hangingPunct="1"/>
              <a:t>37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0684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790137A-F7AB-4B18-9D6D-5D779EFE7612}" type="slidenum">
              <a:rPr lang="en-US">
                <a:latin typeface="Times New Roman" pitchFamily="18" charset="0"/>
              </a:rPr>
              <a:pPr eaLnBrk="1" hangingPunct="1"/>
              <a:t>38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47350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E4668DB-B9AB-4BC1-AC54-44CFD4410DD9}" type="slidenum">
              <a:rPr lang="en-US">
                <a:latin typeface="Times New Roman" pitchFamily="18" charset="0"/>
              </a:rPr>
              <a:pPr eaLnBrk="1" hangingPunct="1"/>
              <a:t>39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8345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89C2A84-3B00-42D7-A001-2A7553BC3C8E}" type="slidenum">
              <a:rPr lang="en-US">
                <a:latin typeface="Times New Roman" pitchFamily="18" charset="0"/>
              </a:rPr>
              <a:pPr eaLnBrk="1" hangingPunct="1"/>
              <a:t>40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7141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9088FD2-0F2B-4718-99DF-A7D1DDBC3437}" type="slidenum">
              <a:rPr lang="en-US">
                <a:latin typeface="Times New Roman" pitchFamily="18" charset="0"/>
              </a:rPr>
              <a:pPr eaLnBrk="1" hangingPunct="1"/>
              <a:t>41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3741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D80FF3-5E34-44B3-8E41-03CC2557CB2C}" type="slidenum">
              <a:rPr lang="en-US">
                <a:latin typeface="Times New Roman" pitchFamily="18" charset="0"/>
              </a:rPr>
              <a:pPr eaLnBrk="1" hangingPunct="1"/>
              <a:t>42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4112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1CBB897-F6B0-4720-AD30-262147A8427A}" type="slidenum">
              <a:rPr lang="en-US">
                <a:latin typeface="Times New Roman" pitchFamily="18" charset="0"/>
              </a:rPr>
              <a:pPr eaLnBrk="1" hangingPunct="1"/>
              <a:t>43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0459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195E33-FE83-4236-ABA6-8322F6E45D9D}" type="slidenum">
              <a:rPr lang="en-US">
                <a:latin typeface="Times New Roman" pitchFamily="18" charset="0"/>
              </a:rPr>
              <a:pPr eaLnBrk="1" hangingPunct="1"/>
              <a:t>44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433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EF9459D-6909-4EB2-BADD-3D445B2315BF}" type="slidenum">
              <a:rPr lang="en-US">
                <a:latin typeface="Times New Roman" pitchFamily="18" charset="0"/>
              </a:rPr>
              <a:pPr eaLnBrk="1" hangingPunct="1"/>
              <a:t>6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69746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560040-D382-47D1-B437-7685DA29F369}" type="slidenum">
              <a:rPr lang="en-US">
                <a:latin typeface="Times New Roman" pitchFamily="18" charset="0"/>
              </a:rPr>
              <a:pPr eaLnBrk="1" hangingPunct="1"/>
              <a:t>45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85348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ACE02B-B3B8-441D-B231-5AA1E2573D35}" type="slidenum">
              <a:rPr lang="en-US">
                <a:latin typeface="Times New Roman" pitchFamily="18" charset="0"/>
              </a:rPr>
              <a:pPr eaLnBrk="1" hangingPunct="1"/>
              <a:t>46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20629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A9784C-DBF6-4DA7-8ED7-99620ECBC787}" type="slidenum">
              <a:rPr lang="en-US">
                <a:latin typeface="Times New Roman" pitchFamily="18" charset="0"/>
              </a:rPr>
              <a:pPr eaLnBrk="1" hangingPunct="1"/>
              <a:t>47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14440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D0AE5D8-C7C6-49B2-87A2-62EAC5A61C79}" type="slidenum">
              <a:rPr lang="en-US">
                <a:latin typeface="Times New Roman" pitchFamily="18" charset="0"/>
              </a:rPr>
              <a:pPr eaLnBrk="1" hangingPunct="1"/>
              <a:t>48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8677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1F89DCE-6CE1-41FF-86FB-F938C1241B31}" type="slidenum">
              <a:rPr lang="en-US">
                <a:latin typeface="Times New Roman" pitchFamily="18" charset="0"/>
              </a:rPr>
              <a:pPr eaLnBrk="1" hangingPunct="1"/>
              <a:t>49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66417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97BEC13-6C9C-4E41-87AF-70A5C04782BB}" type="slidenum">
              <a:rPr lang="en-US">
                <a:latin typeface="Times New Roman" pitchFamily="18" charset="0"/>
              </a:rPr>
              <a:pPr eaLnBrk="1" hangingPunct="1"/>
              <a:t>50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31786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1E79B5-B85C-437B-8528-032801132601}" type="slidenum">
              <a:rPr lang="en-US">
                <a:latin typeface="Times New Roman" pitchFamily="18" charset="0"/>
              </a:rPr>
              <a:pPr eaLnBrk="1" hangingPunct="1"/>
              <a:t>51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709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C7309DD-757F-44E0-8A51-DB422500C7CB}" type="slidenum">
              <a:rPr lang="en-US">
                <a:latin typeface="Times New Roman" pitchFamily="18" charset="0"/>
              </a:rPr>
              <a:pPr eaLnBrk="1" hangingPunct="1"/>
              <a:t>7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7341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1B0A834-AC6A-4CF3-95DF-68762ED00ADB}" type="slidenum">
              <a:rPr lang="en-US">
                <a:latin typeface="Times New Roman" pitchFamily="18" charset="0"/>
              </a:rPr>
              <a:pPr eaLnBrk="1" hangingPunct="1"/>
              <a:t>8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426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97E926-78EE-4D6E-8031-20E56F75759E}" type="slidenum">
              <a:rPr lang="en-US">
                <a:latin typeface="Times New Roman" pitchFamily="18" charset="0"/>
              </a:rPr>
              <a:pPr eaLnBrk="1" hangingPunct="1"/>
              <a:t>9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5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8847583-3099-42E2-AE95-82BDF30CE576}" type="slidenum">
              <a:rPr lang="en-US">
                <a:latin typeface="Times New Roman" pitchFamily="18" charset="0"/>
              </a:rPr>
              <a:pPr eaLnBrk="1" hangingPunct="1"/>
              <a:t>10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7592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55283" indent="-2904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61974" indent="-232395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2676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91553" indent="-232395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5634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21132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8592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50711" indent="-2323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A2E665E-7140-4D6C-8EBA-B278458938EA}" type="slidenum">
              <a:rPr lang="en-US">
                <a:latin typeface="Times New Roman" pitchFamily="18" charset="0"/>
              </a:rPr>
              <a:pPr eaLnBrk="1" hangingPunct="1"/>
              <a:t>13</a:t>
            </a:fld>
            <a:endParaRPr 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5642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070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52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77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82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72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547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137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472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329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113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646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FE55E-4381-4D78-B7BD-FDB602E1593A}" type="datetimeFigureOut">
              <a:rPr lang="en-US" smtClean="0"/>
              <a:pPr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21452-D9C0-47EE-A249-55F40877BE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0" y="6611779"/>
            <a:ext cx="9144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000" dirty="0">
                <a:latin typeface="Arial" pitchFamily="34" charset="0"/>
                <a:cs typeface="Arial" pitchFamily="34" charset="0"/>
              </a:rPr>
              <a:t>©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2013 </a:t>
            </a:r>
            <a:r>
              <a:rPr lang="en-US" sz="1000" dirty="0">
                <a:latin typeface="Arial" pitchFamily="34" charset="0"/>
                <a:cs typeface="Arial" pitchFamily="34" charset="0"/>
              </a:rPr>
              <a:t>The Pennsylvania State University</a:t>
            </a:r>
          </a:p>
        </p:txBody>
      </p:sp>
    </p:spTree>
    <p:extLst>
      <p:ext uri="{BB962C8B-B14F-4D97-AF65-F5344CB8AC3E}">
        <p14:creationId xmlns:p14="http://schemas.microsoft.com/office/powerpoint/2010/main" val="959715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1.png"/><Relationship Id="rId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2.png"/><Relationship Id="rId4" Type="http://schemas.openxmlformats.org/officeDocument/2006/relationships/oleObject" Target="../embeddings/oleObject9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0.bin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8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png"/><Relationship Id="rId12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6.wmf"/><Relationship Id="rId5" Type="http://schemas.openxmlformats.org/officeDocument/2006/relationships/image" Target="../media/image3.png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767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s-ES" altLang="en-US" sz="4000" dirty="0"/>
              <a:t>Información General sobre Materiales, Seguridad y Equipos para la Nanotecnología </a:t>
            </a: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4000" dirty="0" smtClean="0"/>
              <a:t/>
            </a:r>
            <a:br>
              <a:rPr lang="en-US" altLang="en-US" sz="4000" dirty="0" smtClean="0"/>
            </a:br>
            <a:r>
              <a:rPr lang="en-US" altLang="en-US" sz="2800" b="1" smtClean="0"/>
              <a:t> ESC </a:t>
            </a:r>
            <a:r>
              <a:rPr lang="en-US" altLang="en-US" sz="2800" b="1" dirty="0" smtClean="0"/>
              <a:t>211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1325"/>
            <a:ext cx="3595687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684213" y="6273800"/>
            <a:ext cx="8027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s-PR" altLang="en-US" sz="1200" b="0" i="1" dirty="0" err="1">
                <a:solidFill>
                  <a:srgbClr val="000000"/>
                </a:solidFill>
                <a:ea typeface="ＭＳ Ｐゴシック" pitchFamily="34" charset="-128"/>
              </a:rPr>
              <a:t>Tradución</a:t>
            </a:r>
            <a:r>
              <a:rPr lang="es-PR" altLang="en-US" sz="1200" b="0" i="1" dirty="0">
                <a:solidFill>
                  <a:srgbClr val="000000"/>
                </a:solidFill>
                <a:ea typeface="ＭＳ Ｐゴシック" pitchFamily="34" charset="-128"/>
              </a:rPr>
              <a:t>: Prof. </a:t>
            </a:r>
            <a:r>
              <a:rPr lang="es-PR" altLang="en-US" sz="1200" b="0" i="1" dirty="0" err="1">
                <a:solidFill>
                  <a:srgbClr val="000000"/>
                </a:solidFill>
                <a:ea typeface="ＭＳ Ｐゴシック" pitchFamily="34" charset="-128"/>
              </a:rPr>
              <a:t>Mitk'El</a:t>
            </a:r>
            <a:r>
              <a:rPr lang="es-PR" altLang="en-US" sz="1200" b="0" i="1" dirty="0">
                <a:solidFill>
                  <a:srgbClr val="000000"/>
                </a:solidFill>
                <a:ea typeface="ＭＳ Ｐゴシック" pitchFamily="34" charset="-128"/>
              </a:rPr>
              <a:t> B. </a:t>
            </a:r>
            <a:r>
              <a:rPr lang="es-PR" altLang="en-US" sz="1200" b="0" i="1" dirty="0" smtClean="0">
                <a:solidFill>
                  <a:srgbClr val="000000"/>
                </a:solidFill>
                <a:ea typeface="ＭＳ Ｐゴシック" pitchFamily="34" charset="-128"/>
              </a:rPr>
              <a:t>Santiago-Berríos </a:t>
            </a:r>
            <a:r>
              <a:rPr lang="es-PR" altLang="en-US" sz="1200" b="0" i="1" dirty="0">
                <a:solidFill>
                  <a:srgbClr val="000000"/>
                </a:solidFill>
                <a:ea typeface="ＭＳ Ｐゴシック" pitchFamily="34" charset="-128"/>
              </a:rPr>
              <a:t>– Universidad </a:t>
            </a:r>
            <a:r>
              <a:rPr lang="es-PR" altLang="en-US" sz="1200" b="0" i="1" dirty="0" smtClean="0">
                <a:solidFill>
                  <a:srgbClr val="000000"/>
                </a:solidFill>
                <a:ea typeface="ＭＳ Ｐゴシック" pitchFamily="34" charset="-128"/>
              </a:rPr>
              <a:t>Metropolitana (Puerto Rico)</a:t>
            </a:r>
            <a:endParaRPr lang="es-PR" altLang="en-US" sz="1200" b="0" i="1" dirty="0">
              <a:solidFill>
                <a:srgbClr val="000000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687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latin typeface="Arial" pitchFamily="34" charset="0"/>
                <a:cs typeface="Arial" pitchFamily="34" charset="0"/>
              </a:rPr>
              <a:t>MSDS</a:t>
            </a: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2057400" y="1447800"/>
          <a:ext cx="4724400" cy="471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Bitmap Image" r:id="rId4" imgW="3629532" imgH="3619048" progId="PBrush">
                  <p:embed/>
                </p:oleObj>
              </mc:Choice>
              <mc:Fallback>
                <p:oleObj name="Bitmap Image" r:id="rId4" imgW="3629532" imgH="3619048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447800"/>
                        <a:ext cx="4724400" cy="471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374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Información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Básica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en los MSDS</a:t>
            </a:r>
          </a:p>
        </p:txBody>
      </p:sp>
      <p:sp>
        <p:nvSpPr>
          <p:cNvPr id="11267" name="Content Placeholder 4"/>
          <p:cNvSpPr>
            <a:spLocks noGrp="1"/>
          </p:cNvSpPr>
          <p:nvPr>
            <p:ph idx="1"/>
          </p:nvPr>
        </p:nvSpPr>
        <p:spPr>
          <a:xfrm>
            <a:off x="609600" y="1447800"/>
            <a:ext cx="8229600" cy="4495800"/>
          </a:xfrm>
        </p:spPr>
        <p:txBody>
          <a:bodyPr>
            <a:normAutofit lnSpcReduction="10000"/>
          </a:bodyPr>
          <a:lstStyle/>
          <a:p>
            <a:r>
              <a:rPr lang="es-PR" sz="2000" dirty="0" smtClean="0">
                <a:latin typeface="Arial" pitchFamily="34" charset="0"/>
                <a:cs typeface="Arial" pitchFamily="34" charset="0"/>
              </a:rPr>
              <a:t>Identificación del Reactivo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Nombre del compuesto: el nombre químico y el común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Composición/información sobre los ingredientes que lo forman</a:t>
            </a:r>
          </a:p>
          <a:p>
            <a:r>
              <a:rPr lang="es-PR" sz="2000" dirty="0" smtClean="0">
                <a:latin typeface="Arial" pitchFamily="34" charset="0"/>
                <a:cs typeface="Arial" pitchFamily="34" charset="0"/>
              </a:rPr>
              <a:t>Identificación de Peligrosidades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Salud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Inflamabilidad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Clasificación de Reactividad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Reactividad al Contacto (advertencias adicionales)</a:t>
            </a:r>
          </a:p>
          <a:p>
            <a:r>
              <a:rPr lang="es-PR" sz="2000" dirty="0" smtClean="0">
                <a:latin typeface="Arial" pitchFamily="34" charset="0"/>
                <a:cs typeface="Arial" pitchFamily="34" charset="0"/>
              </a:rPr>
              <a:t>Límites de Exposición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Límites de exposición permitido</a:t>
            </a:r>
          </a:p>
          <a:p>
            <a:pPr lvl="1"/>
            <a:r>
              <a:rPr lang="es-PR" sz="2000" dirty="0" smtClean="0">
                <a:latin typeface="Arial" pitchFamily="34" charset="0"/>
                <a:cs typeface="Arial" pitchFamily="34" charset="0"/>
              </a:rPr>
              <a:t>Valor de límite umbral</a:t>
            </a:r>
          </a:p>
          <a:p>
            <a:r>
              <a:rPr lang="es-PR" sz="2000" dirty="0" smtClean="0">
                <a:latin typeface="Arial" pitchFamily="34" charset="0"/>
                <a:cs typeface="Arial" pitchFamily="34" charset="0"/>
              </a:rPr>
              <a:t>Almacenaje y Manejo</a:t>
            </a:r>
          </a:p>
          <a:p>
            <a:r>
              <a:rPr lang="es-PR" sz="2000" dirty="0" smtClean="0">
                <a:latin typeface="Arial" pitchFamily="34" charset="0"/>
                <a:cs typeface="Arial" pitchFamily="34" charset="0"/>
              </a:rPr>
              <a:t>Equipo de Protección Personal (PPE, por sus siglas en inglés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13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0" y="6075362"/>
            <a:ext cx="9144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200" u="sng" dirty="0">
                <a:latin typeface="Arial" pitchFamily="34" charset="0"/>
                <a:cs typeface="Arial" pitchFamily="34" charset="0"/>
              </a:rPr>
              <a:t>http://www.osha.gov/pls/oshaweb/owadisp.show_document?p_table=STANDARDS&amp;p_id=10099#1910.1200(g)</a:t>
            </a:r>
            <a:endParaRPr lang="en-US" sz="1200" dirty="0">
              <a:latin typeface="Arial" pitchFamily="34" charset="0"/>
              <a:cs typeface="Arial" pitchFamily="34" charset="0"/>
            </a:endParaRPr>
          </a:p>
          <a:p>
            <a:pPr algn="ctr" eaLnBrk="1" hangingPunct="1"/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896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143000"/>
          </a:xfrm>
        </p:spPr>
        <p:txBody>
          <a:bodyPr>
            <a:noAutofit/>
          </a:bodyPr>
          <a:lstStyle/>
          <a:p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Continuación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sobre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la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Información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Básica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en los MSDS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8229600" cy="4267200"/>
          </a:xfrm>
        </p:spPr>
        <p:txBody>
          <a:bodyPr rtlCol="0">
            <a:noAutofit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Requerimientos sobre equipo preventivo en el manejo y el uso en las facilidades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Control sobre la limpieza y exposición de derrames y fugas (Primeros Auxilios)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Propiedades Físicas y Químicas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Estabilidad y Reactividad</a:t>
            </a:r>
          </a:p>
          <a:p>
            <a:pPr lvl="1"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Materiales incompatibles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Información Toxicológica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Información Ecológica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Consideraciones sobre la Disposición de Desperdicios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Información sobre el transporte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s-PR" sz="2000" dirty="0" smtClean="0">
                <a:latin typeface="Arial" pitchFamily="34" charset="0"/>
                <a:cs typeface="Arial" pitchFamily="34" charset="0"/>
              </a:rPr>
              <a:t>Información sobre Regulaciones Adicionales</a:t>
            </a:r>
            <a:endParaRPr lang="es-P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-22538" y="6245423"/>
            <a:ext cx="91440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1400" u="sng" dirty="0">
                <a:latin typeface="Arial" pitchFamily="34" charset="0"/>
                <a:cs typeface="Arial" pitchFamily="34" charset="0"/>
              </a:rPr>
              <a:t>http://www.osha.gov/pls/oshaweb/owadisp.show_document?p_table=STANDARDS&amp;p_id=10099#1910.1200(g)</a:t>
            </a:r>
            <a:endParaRPr lang="en-US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9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Terminología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Impacto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39925"/>
            <a:ext cx="8229600" cy="3657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s-PR" sz="3000" dirty="0" smtClean="0">
                <a:latin typeface="Arial" pitchFamily="34" charset="0"/>
                <a:cs typeface="Arial" pitchFamily="34" charset="0"/>
              </a:rPr>
              <a:t>Interacciones adversas con materiales han sido definidas previamente.  Las siguientes páginas resumirán este vocabulario para ayudar a entender la documentación de seguridad que aparece en la literatura.</a:t>
            </a:r>
          </a:p>
        </p:txBody>
      </p:sp>
    </p:spTree>
    <p:extLst>
      <p:ext uri="{BB962C8B-B14F-4D97-AF65-F5344CB8AC3E}">
        <p14:creationId xmlns:p14="http://schemas.microsoft.com/office/powerpoint/2010/main" val="3292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PR" sz="3600" b="1" dirty="0" smtClean="0">
                <a:latin typeface="Arial" pitchFamily="34" charset="0"/>
                <a:cs typeface="Arial" pitchFamily="34" charset="0"/>
              </a:rPr>
              <a:t>Irritante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itchFamily="34" charset="0"/>
                <a:cs typeface="Arial" pitchFamily="34" charset="0"/>
              </a:rPr>
              <a:t>Una sustancia química que causa inflamación reversible al tejido orgánico en el sitio de contacto.</a:t>
            </a:r>
          </a:p>
          <a:p>
            <a:pPr eaLnBrk="1" hangingPunct="1">
              <a:lnSpc>
                <a:spcPct val="90000"/>
              </a:lnSpc>
            </a:pPr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itchFamily="34" charset="0"/>
                <a:cs typeface="Arial" pitchFamily="34" charset="0"/>
              </a:rPr>
              <a:t>Las sustancias irritantes pueden afectar la piel, ojos, membranas mucosas y/o el tracto respiratorio.</a:t>
            </a:r>
          </a:p>
          <a:p>
            <a:pPr eaLnBrk="1" hangingPunct="1">
              <a:lnSpc>
                <a:spcPct val="90000"/>
              </a:lnSpc>
            </a:pPr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itchFamily="34" charset="0"/>
                <a:cs typeface="Arial" pitchFamily="34" charset="0"/>
              </a:rPr>
              <a:t>La exposición a sustancias irritantes puede no causar una inflamación instantánea.</a:t>
            </a:r>
          </a:p>
        </p:txBody>
      </p:sp>
    </p:spTree>
    <p:extLst>
      <p:ext uri="{BB962C8B-B14F-4D97-AF65-F5344CB8AC3E}">
        <p14:creationId xmlns:p14="http://schemas.microsoft.com/office/powerpoint/2010/main" val="131307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PR" sz="3600" b="1" dirty="0" err="1" smtClean="0">
                <a:latin typeface="Arial" pitchFamily="34" charset="0"/>
                <a:cs typeface="Arial" pitchFamily="34" charset="0"/>
              </a:rPr>
              <a:t>Mutágeno</a:t>
            </a:r>
            <a:endParaRPr lang="es-PR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Cualquier sustancia que puede causar un aumento en la rapidez de cambio de genes.</a:t>
            </a:r>
          </a:p>
          <a:p>
            <a:pPr eaLnBrk="1" hangingPunct="1"/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Mutaciones pueden pasar de una célula a otra en el momento que se reproducen.</a:t>
            </a:r>
          </a:p>
          <a:p>
            <a:pPr eaLnBrk="1" hangingPunct="1"/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Estas líneas de células que contienen mutaciones pueden resultar en el crecimiento de tumores y en cáncer.</a:t>
            </a: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8301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Teratógeno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82296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Cualquier tipo de sustancia que previene el crecimiento normal de un embrión.</a:t>
            </a:r>
          </a:p>
          <a:p>
            <a:pPr eaLnBrk="1" hangingPunct="1"/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Los virus, radiación y sustancias químicas pueden ser teratógenos.</a:t>
            </a:r>
          </a:p>
          <a:p>
            <a:pPr eaLnBrk="1" hangingPunct="1"/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Teratógenos pueden hacer daño al sistema reproductivo y al sistema endócrino.</a:t>
            </a:r>
          </a:p>
        </p:txBody>
      </p:sp>
    </p:spTree>
    <p:extLst>
      <p:ext uri="{BB962C8B-B14F-4D97-AF65-F5344CB8AC3E}">
        <p14:creationId xmlns:p14="http://schemas.microsoft.com/office/powerpoint/2010/main" val="33114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Carcinógenos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905000"/>
            <a:ext cx="8229600" cy="4525963"/>
          </a:xfrm>
        </p:spPr>
        <p:txBody>
          <a:bodyPr/>
          <a:lstStyle/>
          <a:p>
            <a:r>
              <a:rPr lang="es-PR" sz="2800" dirty="0" smtClean="0">
                <a:latin typeface="Arial" pitchFamily="34" charset="0"/>
                <a:cs typeface="Arial" pitchFamily="34" charset="0"/>
              </a:rPr>
              <a:t>Una sustancia que causa la proliferación incontrolada de células en un tejido.</a:t>
            </a:r>
          </a:p>
          <a:p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Algunos carcinógenos pueden ser </a:t>
            </a:r>
            <a:r>
              <a:rPr lang="es-PR" sz="2800" dirty="0" err="1" smtClean="0">
                <a:latin typeface="Arial" pitchFamily="34" charset="0"/>
                <a:cs typeface="Arial" pitchFamily="34" charset="0"/>
              </a:rPr>
              <a:t>mutágenos</a:t>
            </a:r>
            <a:r>
              <a:rPr lang="es-PR" sz="2800" dirty="0" smtClean="0">
                <a:latin typeface="Arial" pitchFamily="34" charset="0"/>
                <a:cs typeface="Arial" pitchFamily="34" charset="0"/>
              </a:rPr>
              <a:t> o teratógenos.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570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Sensibilizadores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2296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Una sustancia química que puede causar que una persona desarrolle una reacción alérgica luego de varias exposiciones. </a:t>
            </a:r>
          </a:p>
          <a:p>
            <a:pPr eaLnBrk="1" hangingPunct="1"/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800" i="1" dirty="0" smtClean="0">
                <a:latin typeface="Arial" pitchFamily="34" charset="0"/>
                <a:cs typeface="Arial" pitchFamily="34" charset="0"/>
              </a:rPr>
              <a:t>Hipersensibilidad Química </a:t>
            </a:r>
            <a:r>
              <a:rPr lang="es-PR" sz="2800" dirty="0" smtClean="0">
                <a:latin typeface="Arial" pitchFamily="34" charset="0"/>
                <a:cs typeface="Arial" pitchFamily="34" charset="0"/>
              </a:rPr>
              <a:t>es el término que se utiliza para describir la condición de ser expuesto a un sensibilizador.</a:t>
            </a:r>
          </a:p>
        </p:txBody>
      </p:sp>
    </p:spTree>
    <p:extLst>
      <p:ext uri="{BB962C8B-B14F-4D97-AF65-F5344CB8AC3E}">
        <p14:creationId xmlns:p14="http://schemas.microsoft.com/office/powerpoint/2010/main" val="113115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s-PR" sz="3600" b="1" dirty="0">
                <a:latin typeface="Arial" pitchFamily="34" charset="0"/>
                <a:cs typeface="Arial" pitchFamily="34" charset="0"/>
              </a:rPr>
              <a:t>G</a:t>
            </a:r>
            <a:r>
              <a:rPr lang="es-PR" sz="3600" b="1" dirty="0" smtClean="0">
                <a:latin typeface="Arial" pitchFamily="34" charset="0"/>
                <a:cs typeface="Arial" pitchFamily="34" charset="0"/>
              </a:rPr>
              <a:t>abinetes de Almacenaje de Sustancias Químicas</a:t>
            </a:r>
          </a:p>
        </p:txBody>
      </p:sp>
      <p:grpSp>
        <p:nvGrpSpPr>
          <p:cNvPr id="19459" name="Group 22"/>
          <p:cNvGrpSpPr>
            <a:grpSpLocks/>
          </p:cNvGrpSpPr>
          <p:nvPr/>
        </p:nvGrpSpPr>
        <p:grpSpPr bwMode="auto">
          <a:xfrm>
            <a:off x="76200" y="3505200"/>
            <a:ext cx="8993188" cy="2971800"/>
            <a:chOff x="74676" y="1219200"/>
            <a:chExt cx="8993124" cy="2971800"/>
          </a:xfrm>
        </p:grpSpPr>
        <p:grpSp>
          <p:nvGrpSpPr>
            <p:cNvPr id="19463" name="Group 21"/>
            <p:cNvGrpSpPr>
              <a:grpSpLocks/>
            </p:cNvGrpSpPr>
            <p:nvPr/>
          </p:nvGrpSpPr>
          <p:grpSpPr bwMode="auto">
            <a:xfrm>
              <a:off x="4800600" y="1219200"/>
              <a:ext cx="4267200" cy="2971800"/>
              <a:chOff x="4800600" y="1219200"/>
              <a:chExt cx="4267200" cy="2971800"/>
            </a:xfrm>
          </p:grpSpPr>
          <p:pic>
            <p:nvPicPr>
              <p:cNvPr id="19468" name="Picture 12" descr="C:\Documents and Settings\djohnson\Desktop\New nanofab equpment pics\IMG_153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67400" y="1219200"/>
                <a:ext cx="2057400" cy="137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9" name="Picture 14" descr="C:\Documents and Settings\djohnson\Desktop\New nanofab equpment pics\IMG_1533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10400" y="2819400"/>
                <a:ext cx="2057400" cy="137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70" name="Picture 15" descr="C:\Documents and Settings\djohnson\Desktop\New nanofab equpment pics\IMG_1534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0600" y="2819400"/>
                <a:ext cx="2057400" cy="137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464" name="Group 20"/>
            <p:cNvGrpSpPr>
              <a:grpSpLocks/>
            </p:cNvGrpSpPr>
            <p:nvPr/>
          </p:nvGrpSpPr>
          <p:grpSpPr bwMode="auto">
            <a:xfrm>
              <a:off x="74676" y="1219200"/>
              <a:ext cx="4268724" cy="2971800"/>
              <a:chOff x="74676" y="1219200"/>
              <a:chExt cx="4268724" cy="2971800"/>
            </a:xfrm>
          </p:grpSpPr>
          <p:pic>
            <p:nvPicPr>
              <p:cNvPr id="19465" name="Picture 13" descr="C:\Documents and Settings\djohnson\Desktop\New nanofab equpment pics\IMG_1532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19200" y="1219200"/>
                <a:ext cx="2057400" cy="137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6" name="Picture 16" descr="C:\Documents and Settings\djohnson\Desktop\New nanofab equpment pics\IMG_1535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6000" y="2819400"/>
                <a:ext cx="2057400" cy="137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467" name="Picture 17" descr="C:\Documents and Settings\djohnson\Desktop\New nanofab equpment pics\IMG_1536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676" y="2819400"/>
                <a:ext cx="2057400" cy="1371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9460" name="Picture 18" descr="C:\Documents and Settings\djohnson\Desktop\New nanofab equpment pics\IMG_153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19200"/>
            <a:ext cx="2057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9" descr="C:\Documents and Settings\djohnson\Desktop\New nanofab equpment pics\IMG_153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19200"/>
            <a:ext cx="2057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20" descr="C:\Documents and Settings\djohnson\Desktop\New nanofab equpment pics\IMG_153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667000"/>
            <a:ext cx="2057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58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Autofit/>
          </a:bodyPr>
          <a:lstStyle/>
          <a:p>
            <a:r>
              <a:rPr lang="en-US" b="1" dirty="0" err="1" smtClean="0">
                <a:latin typeface="Arial" pitchFamily="34" charset="0"/>
                <a:cs typeface="Arial" pitchFamily="34" charset="0"/>
              </a:rPr>
              <a:t>Unidad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1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b="1" dirty="0" smtClean="0">
                <a:latin typeface="Arial" pitchFamily="34" charset="0"/>
                <a:cs typeface="Arial" pitchFamily="34" charset="0"/>
              </a:rPr>
            </a:br>
            <a:r>
              <a:rPr lang="en-US" b="1" dirty="0" err="1" smtClean="0">
                <a:latin typeface="Arial" pitchFamily="34" charset="0"/>
                <a:cs typeface="Arial" pitchFamily="34" charset="0"/>
              </a:rPr>
              <a:t>Seguridad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y el Medio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Ambiente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3400" y="3733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000" b="1" dirty="0" err="1">
                <a:latin typeface="Arial" panose="020B0604020202020204" pitchFamily="34" charset="0"/>
                <a:cs typeface="Arial" panose="020B0604020202020204" pitchFamily="34" charset="0"/>
              </a:rPr>
              <a:t>Conferencia</a:t>
            </a:r>
            <a:r>
              <a:rPr lang="en-US" sz="4000" b="1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4000" b="1" dirty="0">
                <a:latin typeface="Arial" pitchFamily="34" charset="0"/>
                <a:ea typeface="+mj-ea"/>
                <a:cs typeface="Arial" pitchFamily="34" charset="0"/>
              </a:rPr>
              <a:t>1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es-ES" sz="4000" b="1" dirty="0" smtClean="0">
                <a:latin typeface="Arial" pitchFamily="34" charset="0"/>
                <a:ea typeface="+mj-ea"/>
                <a:cs typeface="Arial" pitchFamily="34" charset="0"/>
              </a:rPr>
              <a:t>Aspectos Generales de </a:t>
            </a:r>
            <a:r>
              <a:rPr lang="es-ES" sz="4000" b="1" dirty="0">
                <a:latin typeface="Arial" pitchFamily="34" charset="0"/>
                <a:ea typeface="+mj-ea"/>
                <a:cs typeface="Arial" pitchFamily="34" charset="0"/>
              </a:rPr>
              <a:t>S</a:t>
            </a:r>
            <a:r>
              <a:rPr lang="es-ES" sz="4000" b="1" dirty="0" smtClean="0">
                <a:latin typeface="Arial" pitchFamily="34" charset="0"/>
                <a:ea typeface="+mj-ea"/>
                <a:cs typeface="Arial" pitchFamily="34" charset="0"/>
              </a:rPr>
              <a:t>eguridad, la Seguridad y las Preocupaciones </a:t>
            </a:r>
            <a:r>
              <a:rPr lang="es-ES" sz="4000" b="1" dirty="0">
                <a:latin typeface="Arial" pitchFamily="34" charset="0"/>
                <a:ea typeface="+mj-ea"/>
                <a:cs typeface="Arial" pitchFamily="34" charset="0"/>
              </a:rPr>
              <a:t>A</a:t>
            </a:r>
            <a:r>
              <a:rPr lang="es-ES" sz="4000" b="1" dirty="0" smtClean="0">
                <a:latin typeface="Arial" pitchFamily="34" charset="0"/>
                <a:ea typeface="+mj-ea"/>
                <a:cs typeface="Arial" pitchFamily="34" charset="0"/>
              </a:rPr>
              <a:t>mbientales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Compatibilidad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Química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8229600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Aunque algunos materiales pueden ser considerados como seguros, pueden ser considerados como peligrosos, si se combinan con otro tipos de materiales o si sus propiedades pueden cambiar si hay algún cambio en tamaño.</a:t>
            </a:r>
          </a:p>
          <a:p>
            <a:pPr eaLnBrk="1" hangingPunct="1"/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800" dirty="0" smtClean="0">
                <a:latin typeface="Arial" pitchFamily="34" charset="0"/>
                <a:cs typeface="Arial" pitchFamily="34" charset="0"/>
              </a:rPr>
              <a:t>Es importante entender la compatibilidad química y a que nivel de exposición al material es considerado seguro.</a:t>
            </a:r>
          </a:p>
        </p:txBody>
      </p:sp>
    </p:spTree>
    <p:extLst>
      <p:ext uri="{BB962C8B-B14F-4D97-AF65-F5344CB8AC3E}">
        <p14:creationId xmlns:p14="http://schemas.microsoft.com/office/powerpoint/2010/main" val="396186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Disposición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Desperdicios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Químicos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724400" y="1504950"/>
          <a:ext cx="4267200" cy="344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Bitmap Image" r:id="rId4" imgW="5068007" imgH="3315163" progId="PBrush">
                  <p:embed/>
                </p:oleObj>
              </mc:Choice>
              <mc:Fallback>
                <p:oleObj name="Bitmap Image" r:id="rId4" imgW="5068007" imgH="3315163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504950"/>
                        <a:ext cx="4267200" cy="344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28600" y="2209800"/>
            <a:ext cx="44252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sz="2400" dirty="0"/>
          </a:p>
          <a:p>
            <a:pPr eaLnBrk="1" hangingPunct="1">
              <a:buFontTx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El </a:t>
            </a:r>
            <a:r>
              <a:rPr lang="en-US" sz="2400" dirty="0" err="1" smtClean="0"/>
              <a:t>nombre</a:t>
            </a:r>
            <a:r>
              <a:rPr lang="en-US" sz="2400" dirty="0" smtClean="0"/>
              <a:t> </a:t>
            </a:r>
            <a:r>
              <a:rPr lang="en-US" sz="2400" dirty="0" err="1" smtClean="0"/>
              <a:t>completo</a:t>
            </a:r>
            <a:r>
              <a:rPr lang="en-US" sz="2400" dirty="0" smtClean="0"/>
              <a:t> de la </a:t>
            </a:r>
            <a:r>
              <a:rPr lang="en-US" sz="2400" dirty="0" err="1" smtClean="0"/>
              <a:t>sustancia</a:t>
            </a:r>
            <a:r>
              <a:rPr lang="en-US" sz="2400" dirty="0" smtClean="0"/>
              <a:t> </a:t>
            </a:r>
            <a:r>
              <a:rPr lang="en-US" sz="2400" dirty="0" err="1" smtClean="0"/>
              <a:t>química</a:t>
            </a:r>
            <a:r>
              <a:rPr lang="en-US" sz="2400" dirty="0" smtClean="0"/>
              <a:t> </a:t>
            </a:r>
            <a:r>
              <a:rPr lang="en-US" sz="2400" dirty="0" err="1" smtClean="0"/>
              <a:t>debe</a:t>
            </a:r>
            <a:r>
              <a:rPr lang="en-US" sz="2400" dirty="0" smtClean="0"/>
              <a:t> </a:t>
            </a:r>
            <a:r>
              <a:rPr lang="en-US" sz="2400" dirty="0" err="1" smtClean="0"/>
              <a:t>ser</a:t>
            </a:r>
            <a:r>
              <a:rPr lang="en-US" sz="2400" dirty="0" smtClean="0"/>
              <a:t> </a:t>
            </a:r>
            <a:r>
              <a:rPr lang="en-US" sz="2400" dirty="0" err="1" smtClean="0"/>
              <a:t>escrito</a:t>
            </a:r>
            <a:r>
              <a:rPr lang="en-US" sz="2400" dirty="0" smtClean="0"/>
              <a:t> en </a:t>
            </a:r>
            <a:r>
              <a:rPr lang="en-US" sz="2400" dirty="0" err="1" smtClean="0"/>
              <a:t>una</a:t>
            </a:r>
            <a:r>
              <a:rPr lang="en-US" sz="2400" dirty="0" smtClean="0"/>
              <a:t> </a:t>
            </a:r>
            <a:r>
              <a:rPr lang="en-US" sz="2400" dirty="0" err="1" smtClean="0"/>
              <a:t>etiqueta</a:t>
            </a:r>
            <a:r>
              <a:rPr lang="en-US" sz="2400" dirty="0" smtClean="0"/>
              <a:t> </a:t>
            </a:r>
            <a:r>
              <a:rPr lang="en-US" sz="2400" dirty="0" err="1" smtClean="0"/>
              <a:t>así</a:t>
            </a:r>
            <a:r>
              <a:rPr lang="en-US" sz="2400" dirty="0" smtClean="0"/>
              <a:t> </a:t>
            </a:r>
            <a:r>
              <a:rPr lang="en-US" sz="2400" dirty="0" err="1" smtClean="0"/>
              <a:t>como</a:t>
            </a:r>
            <a:r>
              <a:rPr lang="en-US" sz="2400" dirty="0" smtClean="0"/>
              <a:t> </a:t>
            </a:r>
            <a:r>
              <a:rPr lang="en-US" sz="2400" dirty="0" err="1" smtClean="0"/>
              <a:t>sus</a:t>
            </a:r>
            <a:r>
              <a:rPr lang="en-US" sz="2400" dirty="0" smtClean="0"/>
              <a:t> </a:t>
            </a:r>
            <a:r>
              <a:rPr lang="en-US" sz="2400" dirty="0" err="1" smtClean="0"/>
              <a:t>proporciones</a:t>
            </a:r>
            <a:r>
              <a:rPr lang="en-US" sz="2400" dirty="0" smtClean="0"/>
              <a:t> </a:t>
            </a:r>
            <a:r>
              <a:rPr lang="en-US" sz="2400" dirty="0" err="1" smtClean="0"/>
              <a:t>relativas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169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>
            <a:noAutofit/>
          </a:bodyPr>
          <a:lstStyle/>
          <a:p>
            <a:r>
              <a:rPr lang="en-US" sz="3600" b="1" dirty="0" err="1">
                <a:latin typeface="Arial" pitchFamily="34" charset="0"/>
                <a:cs typeface="Arial" pitchFamily="34" charset="0"/>
              </a:rPr>
              <a:t>Disposición</a:t>
            </a:r>
            <a:r>
              <a:rPr lang="en-US" sz="3600" b="1" dirty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>
                <a:latin typeface="Arial" pitchFamily="34" charset="0"/>
                <a:cs typeface="Arial" pitchFamily="34" charset="0"/>
              </a:rPr>
              <a:t>Desperdicios</a:t>
            </a:r>
            <a:r>
              <a:rPr lang="en-US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latin typeface="Arial" pitchFamily="34" charset="0"/>
                <a:cs typeface="Arial" pitchFamily="34" charset="0"/>
              </a:rPr>
              <a:t>Químicos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228601" y="1116013"/>
            <a:ext cx="4038600" cy="532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PR" sz="2000" dirty="0" smtClean="0"/>
              <a:t>La etiqueta debe ser llenada correctamente y colocada sobre la etiqueta original del envase para evitar que ocurran mezclas innecesarias.</a:t>
            </a:r>
          </a:p>
          <a:p>
            <a:pPr eaLnBrk="1" hangingPunct="1">
              <a:buFontTx/>
              <a:buChar char="•"/>
            </a:pPr>
            <a:endParaRPr lang="es-PR" sz="2000" dirty="0" smtClean="0"/>
          </a:p>
          <a:p>
            <a:pPr eaLnBrk="1" hangingPunct="1">
              <a:buFontTx/>
              <a:buChar char="•"/>
            </a:pPr>
            <a:r>
              <a:rPr lang="es-PR" sz="2000" dirty="0" smtClean="0"/>
              <a:t>El envase que se utilizará para desperdicios debe ser lavado al menos tres veces con agua </a:t>
            </a:r>
            <a:r>
              <a:rPr lang="es-PR" sz="2000" dirty="0" err="1" smtClean="0"/>
              <a:t>deionizada</a:t>
            </a:r>
            <a:r>
              <a:rPr lang="es-PR" sz="2000" dirty="0" smtClean="0"/>
              <a:t>.</a:t>
            </a:r>
          </a:p>
          <a:p>
            <a:pPr eaLnBrk="1" hangingPunct="1">
              <a:buFontTx/>
              <a:buChar char="•"/>
            </a:pPr>
            <a:endParaRPr lang="es-PR" sz="2000" dirty="0" smtClean="0"/>
          </a:p>
          <a:p>
            <a:pPr eaLnBrk="1" hangingPunct="1">
              <a:buFontTx/>
              <a:buChar char="•"/>
            </a:pPr>
            <a:r>
              <a:rPr lang="es-PR" sz="2000" dirty="0" smtClean="0"/>
              <a:t>La tapa del envase debe ser sustituida por una tapa ventilada para que no haya ningún tipo de presión debido a la formación de gases, evitando que ocurra una explosión.</a:t>
            </a:r>
            <a:endParaRPr lang="es-PR" sz="2000" dirty="0"/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459385"/>
              </p:ext>
            </p:extLst>
          </p:nvPr>
        </p:nvGraphicFramePr>
        <p:xfrm>
          <a:off x="4419600" y="1600200"/>
          <a:ext cx="4205288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1" name="Image Document" r:id="rId4" imgW="8270421" imgH="4816929" progId="">
                  <p:embed/>
                </p:oleObj>
              </mc:Choice>
              <mc:Fallback>
                <p:oleObj name="Image Document" r:id="rId4" imgW="8270421" imgH="4816929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600200"/>
                        <a:ext cx="4205288" cy="419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822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153400" cy="1143000"/>
          </a:xfrm>
        </p:spPr>
        <p:txBody>
          <a:bodyPr>
            <a:noAutofit/>
          </a:bodyPr>
          <a:lstStyle/>
          <a:p>
            <a:r>
              <a:rPr lang="en-US" sz="3600" b="1" dirty="0" err="1">
                <a:latin typeface="Arial" pitchFamily="34" charset="0"/>
                <a:cs typeface="Arial" pitchFamily="34" charset="0"/>
              </a:rPr>
              <a:t>Disposición</a:t>
            </a:r>
            <a:r>
              <a:rPr lang="en-US" sz="3600" b="1" dirty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>
                <a:latin typeface="Arial" pitchFamily="34" charset="0"/>
                <a:cs typeface="Arial" pitchFamily="34" charset="0"/>
              </a:rPr>
              <a:t>Desperdicios</a:t>
            </a:r>
            <a:r>
              <a:rPr lang="en-US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latin typeface="Arial" pitchFamily="34" charset="0"/>
                <a:cs typeface="Arial" pitchFamily="34" charset="0"/>
              </a:rPr>
              <a:t>Químicos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7831479"/>
              </p:ext>
            </p:extLst>
          </p:nvPr>
        </p:nvGraphicFramePr>
        <p:xfrm>
          <a:off x="4419600" y="1982787"/>
          <a:ext cx="4572000" cy="3427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5" name="Bitmap Image" r:id="rId4" imgW="6087325" imgH="4563112" progId="PBrush">
                  <p:embed/>
                </p:oleObj>
              </mc:Choice>
              <mc:Fallback>
                <p:oleObj name="Bitmap Image" r:id="rId4" imgW="6087325" imgH="4563112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1982787"/>
                        <a:ext cx="4572000" cy="3427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6200" y="1524000"/>
            <a:ext cx="43434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2563" indent="-1825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s-PR" sz="2400" dirty="0" smtClean="0"/>
              <a:t>El envase de desperdicios debe ser colocado en un envase secundario.</a:t>
            </a:r>
          </a:p>
          <a:p>
            <a:pPr eaLnBrk="1" hangingPunct="1">
              <a:buFontTx/>
              <a:buChar char="•"/>
            </a:pPr>
            <a:endParaRPr lang="es-PR" sz="2400" dirty="0" smtClean="0"/>
          </a:p>
          <a:p>
            <a:pPr eaLnBrk="1" hangingPunct="1">
              <a:buFontTx/>
              <a:buChar char="•"/>
            </a:pPr>
            <a:r>
              <a:rPr lang="es-PR" sz="2400" dirty="0" smtClean="0"/>
              <a:t>Esto previene de serios daños en el evento que el envase se rompa y ocurra un derrame.</a:t>
            </a:r>
          </a:p>
          <a:p>
            <a:pPr eaLnBrk="1" hangingPunct="1"/>
            <a:endParaRPr lang="es-PR" sz="2400" dirty="0" smtClean="0"/>
          </a:p>
          <a:p>
            <a:pPr eaLnBrk="1" hangingPunct="1">
              <a:buFontTx/>
              <a:buChar char="•"/>
            </a:pPr>
            <a:r>
              <a:rPr lang="es-PR" sz="2400" dirty="0"/>
              <a:t>Á</a:t>
            </a:r>
            <a:r>
              <a:rPr lang="es-PR" sz="2400" dirty="0" smtClean="0"/>
              <a:t>cidos, bases y disolventes deben tener un envase secundario en TODO momento.</a:t>
            </a:r>
            <a:endParaRPr lang="es-PR" sz="2400" dirty="0"/>
          </a:p>
        </p:txBody>
      </p:sp>
    </p:spTree>
    <p:extLst>
      <p:ext uri="{BB962C8B-B14F-4D97-AF65-F5344CB8AC3E}">
        <p14:creationId xmlns:p14="http://schemas.microsoft.com/office/powerpoint/2010/main" val="106973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>
                <a:latin typeface="Arial" pitchFamily="34" charset="0"/>
                <a:cs typeface="Arial" pitchFamily="34" charset="0"/>
              </a:rPr>
              <a:t>Disposición</a:t>
            </a:r>
            <a:r>
              <a:rPr lang="en-US" sz="3600" b="1" dirty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>
                <a:latin typeface="Arial" pitchFamily="34" charset="0"/>
                <a:cs typeface="Arial" pitchFamily="34" charset="0"/>
              </a:rPr>
              <a:t>Desperdicios</a:t>
            </a:r>
            <a:r>
              <a:rPr lang="en-US" sz="3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en el Estado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Sólido</a:t>
            </a:r>
            <a:endParaRPr lang="en-US" sz="3600" dirty="0" smtClean="0"/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950913" y="1919288"/>
            <a:ext cx="7215187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s-PR" sz="2800" dirty="0" smtClean="0"/>
              <a:t>Cristal roto y algún otro tipo de material en el estado sólido deben ser colocados en un envase provisto para ese tipo de material.</a:t>
            </a:r>
          </a:p>
          <a:p>
            <a:pPr eaLnBrk="1" hangingPunct="1"/>
            <a:endParaRPr lang="es-PR" sz="2800" dirty="0" smtClean="0"/>
          </a:p>
          <a:p>
            <a:pPr eaLnBrk="1" hangingPunct="1">
              <a:buFont typeface="Arial" charset="0"/>
              <a:buChar char="•"/>
            </a:pPr>
            <a:r>
              <a:rPr lang="es-PR" sz="2800" dirty="0" smtClean="0"/>
              <a:t>Residuos de materiales en el estado sólido deben ser recogidos, guardados y dispuestos de forma correcta.</a:t>
            </a:r>
            <a:endParaRPr lang="es-PR" sz="2800" dirty="0"/>
          </a:p>
        </p:txBody>
      </p:sp>
    </p:spTree>
    <p:extLst>
      <p:ext uri="{BB962C8B-B14F-4D97-AF65-F5344CB8AC3E}">
        <p14:creationId xmlns:p14="http://schemas.microsoft.com/office/powerpoint/2010/main" val="207834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err="1" smtClean="0"/>
              <a:t>Contenido</a:t>
            </a:r>
            <a:endParaRPr lang="en-US" b="1" dirty="0" smtClean="0"/>
          </a:p>
        </p:txBody>
      </p:sp>
      <p:sp>
        <p:nvSpPr>
          <p:cNvPr id="2560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Conciencia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colectiva sobre Seguridad</a:t>
            </a:r>
          </a:p>
          <a:p>
            <a:pPr>
              <a:lnSpc>
                <a:spcPct val="90000"/>
              </a:lnSpc>
            </a:pPr>
            <a:r>
              <a:rPr lang="es-ES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 en Reacciones Químicas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	 </a:t>
            </a:r>
          </a:p>
          <a:p>
            <a:pPr>
              <a:lnSpc>
                <a:spcPct val="90000"/>
              </a:lnSpc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Seguridad en el uso de Gases</a:t>
            </a:r>
          </a:p>
          <a:p>
            <a:pPr>
              <a:lnSpc>
                <a:spcPct val="90000"/>
              </a:lnSpc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Seguridad 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Biológica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Seguridad en los </a:t>
            </a:r>
            <a:r>
              <a:rPr lang="es-ES" dirty="0" err="1">
                <a:latin typeface="Arial" panose="020B0604020202020204" pitchFamily="34" charset="0"/>
                <a:cs typeface="Arial" panose="020B0604020202020204" pitchFamily="34" charset="0"/>
              </a:rPr>
              <a:t>Nanomateriales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Seguridad en el Á</a:t>
            </a:r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rea </a:t>
            </a: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de Energía</a:t>
            </a:r>
          </a:p>
          <a:p>
            <a:pPr>
              <a:lnSpc>
                <a:spcPct val="90000"/>
              </a:lnSpc>
            </a:pPr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Preocupaciones sobre el Ambiente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3766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Guías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cuando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trabaja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en el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Banco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Utilice gafas de seguridad en todo momento.</a:t>
            </a:r>
          </a:p>
          <a:p>
            <a:pPr eaLnBrk="1" hangingPunct="1">
              <a:spcBef>
                <a:spcPct val="50000"/>
              </a:spcBef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Escudo de cara, batas de laboratorio y guantes de nitrilo deben ser utilizados en caso de que se esté trabajando con sustancias corrosivas.</a:t>
            </a:r>
          </a:p>
          <a:p>
            <a:pPr eaLnBrk="1" hangingPunct="1">
              <a:spcBef>
                <a:spcPct val="50000"/>
              </a:spcBef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Mantenga los ácidos, bases y disolventes en áreas de almacenaje diferentes.</a:t>
            </a:r>
          </a:p>
        </p:txBody>
      </p:sp>
    </p:spTree>
    <p:extLst>
      <p:ext uri="{BB962C8B-B14F-4D97-AF65-F5344CB8AC3E}">
        <p14:creationId xmlns:p14="http://schemas.microsoft.com/office/powerpoint/2010/main" val="132633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7724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Ropa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para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trabajar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en el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Banco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Trabajo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6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074339"/>
              </p:ext>
            </p:extLst>
          </p:nvPr>
        </p:nvGraphicFramePr>
        <p:xfrm>
          <a:off x="3079750" y="1447800"/>
          <a:ext cx="3244850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Bitmap Image" r:id="rId4" imgW="2752381" imgH="4266667" progId="PBrush">
                  <p:embed/>
                </p:oleObj>
              </mc:Choice>
              <mc:Fallback>
                <p:oleObj name="Bitmap Image" r:id="rId4" imgW="2752381" imgH="4266667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9750" y="1447800"/>
                        <a:ext cx="3244850" cy="502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695101" y="2209800"/>
            <a:ext cx="21242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Escudo de Cara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29002" y="4933890"/>
            <a:ext cx="23903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Guantes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Nitrilo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682091" y="3276600"/>
            <a:ext cx="160390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Bata de </a:t>
            </a:r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laboratorio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Delantal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5" name="Line 7"/>
          <p:cNvSpPr>
            <a:spLocks noChangeShapeType="1"/>
          </p:cNvSpPr>
          <p:nvPr/>
        </p:nvSpPr>
        <p:spPr bwMode="auto">
          <a:xfrm>
            <a:off x="2895600" y="2438400"/>
            <a:ext cx="1371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6" name="Line 8"/>
          <p:cNvSpPr>
            <a:spLocks noChangeShapeType="1"/>
          </p:cNvSpPr>
          <p:nvPr/>
        </p:nvSpPr>
        <p:spPr bwMode="auto">
          <a:xfrm>
            <a:off x="2362200" y="3810000"/>
            <a:ext cx="13716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 flipV="1">
            <a:off x="2819399" y="5105399"/>
            <a:ext cx="762001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64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Guías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Siempre agregue la sustancia química al agua, no de forma inversa.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Descarte soluciones químicas utilizadas en el envase de desperdicios de plástico correspondiente.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Antes de utilizar un envase de desperdicio nuevo, asegúrese de que haya sido enjuagado tres veces con agua 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deionizada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endParaRPr lang="en-US" sz="3000" dirty="0" smtClean="0"/>
          </a:p>
        </p:txBody>
      </p:sp>
    </p:spTree>
    <p:extLst>
      <p:ext uri="{BB962C8B-B14F-4D97-AF65-F5344CB8AC3E}">
        <p14:creationId xmlns:p14="http://schemas.microsoft.com/office/powerpoint/2010/main" val="33232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Materiales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Corrosivos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Ácidos y bases fuertes son corrosivos fuertes y potencialmente causan quemaduras serias y daños a los ojos.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s-P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Corrosivos puede ser ácidos o básicos e incluyen, pero no son limitados a: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Ácido </a:t>
            </a:r>
            <a:r>
              <a:rPr lang="es-P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hidrofluórico</a:t>
            </a: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(extremadamente peligroso)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Ácido sulfúrico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Ácido nítrico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Ácido hidroclórico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Hidróxido de sodio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Hidróxido de amonio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sz="2800" dirty="0" smtClean="0"/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5321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 smtClean="0"/>
          </a:p>
        </p:txBody>
      </p:sp>
      <p:sp>
        <p:nvSpPr>
          <p:cNvPr id="307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219200" y="1676400"/>
            <a:ext cx="82296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PR" dirty="0" smtClean="0">
                <a:solidFill>
                  <a:srgbClr val="0070C0"/>
                </a:solidFill>
              </a:rPr>
              <a:t>Conciencia colectiva sobre Seguridad</a:t>
            </a:r>
          </a:p>
          <a:p>
            <a:pPr eaLnBrk="1" hangingPunct="1">
              <a:lnSpc>
                <a:spcPct val="90000"/>
              </a:lnSpc>
            </a:pPr>
            <a:r>
              <a:rPr lang="es-PR" dirty="0" smtClean="0"/>
              <a:t>Seguridad en Reacciones Químicas	 </a:t>
            </a:r>
          </a:p>
          <a:p>
            <a:pPr eaLnBrk="1" hangingPunct="1">
              <a:lnSpc>
                <a:spcPct val="90000"/>
              </a:lnSpc>
            </a:pPr>
            <a:r>
              <a:rPr lang="es-PR" dirty="0" smtClean="0"/>
              <a:t>Seguridad en el uso de Gases</a:t>
            </a:r>
          </a:p>
          <a:p>
            <a:pPr eaLnBrk="1" hangingPunct="1">
              <a:lnSpc>
                <a:spcPct val="90000"/>
              </a:lnSpc>
            </a:pPr>
            <a:r>
              <a:rPr lang="es-PR" dirty="0" smtClean="0"/>
              <a:t>Seguridad Biológica</a:t>
            </a:r>
          </a:p>
          <a:p>
            <a:pPr eaLnBrk="1" hangingPunct="1">
              <a:lnSpc>
                <a:spcPct val="90000"/>
              </a:lnSpc>
            </a:pPr>
            <a:r>
              <a:rPr lang="es-PR" dirty="0" smtClean="0"/>
              <a:t>Seguridad en los </a:t>
            </a:r>
            <a:r>
              <a:rPr lang="es-PR" dirty="0" err="1" smtClean="0"/>
              <a:t>Nanomateriales</a:t>
            </a:r>
            <a:endParaRPr lang="es-PR" dirty="0" smtClean="0"/>
          </a:p>
          <a:p>
            <a:pPr eaLnBrk="1" hangingPunct="1">
              <a:lnSpc>
                <a:spcPct val="90000"/>
              </a:lnSpc>
            </a:pPr>
            <a:r>
              <a:rPr lang="es-PR" dirty="0" smtClean="0"/>
              <a:t>Seguridad en el Área de Energía</a:t>
            </a:r>
          </a:p>
          <a:p>
            <a:pPr eaLnBrk="1" hangingPunct="1">
              <a:lnSpc>
                <a:spcPct val="90000"/>
              </a:lnSpc>
            </a:pPr>
            <a:r>
              <a:rPr lang="es-PR" dirty="0" smtClean="0"/>
              <a:t>Preocupaciones sobre el Ambiente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19138" y="457200"/>
            <a:ext cx="773271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 err="1" smtClean="0">
                <a:latin typeface="Arial" pitchFamily="34" charset="0"/>
                <a:cs typeface="Arial" pitchFamily="34" charset="0"/>
              </a:rPr>
              <a:t>Contenido</a:t>
            </a:r>
            <a:endParaRPr lang="en-US" sz="44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8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pH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229600" cy="4343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la medida de la concentración de H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en solución.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el negativo del log</a:t>
            </a:r>
            <a:r>
              <a:rPr lang="es-PR" sz="2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de la concentración de H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</a:p>
          <a:p>
            <a:pPr eaLnBrk="1" hangingPunct="1"/>
            <a:endParaRPr lang="es-PR" sz="2800" baseline="30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pH = -log [H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] = log (1/[H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])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Hay un cambio en el orden de magnitud para cada valor en la escala de pH.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410200" y="6643688"/>
            <a:ext cx="37338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/>
              <a:t>Brow, T.  LeMay, H.  </a:t>
            </a:r>
            <a:r>
              <a:rPr lang="en-US" sz="800" i="1"/>
              <a:t>Chemistry The Central Science</a:t>
            </a:r>
            <a:r>
              <a:rPr lang="en-US" sz="800"/>
              <a:t>.  New Jersey 1988</a:t>
            </a:r>
          </a:p>
        </p:txBody>
      </p:sp>
    </p:spTree>
    <p:extLst>
      <p:ext uri="{BB962C8B-B14F-4D97-AF65-F5344CB8AC3E}">
        <p14:creationId xmlns:p14="http://schemas.microsoft.com/office/powerpoint/2010/main" val="66458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Escala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pH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066800"/>
            <a:ext cx="36068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6405563" y="6491288"/>
            <a:ext cx="250983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800"/>
              <a:t>http://www.fst.vt.edu/extension/valueadded/pH.html</a:t>
            </a:r>
          </a:p>
        </p:txBody>
      </p:sp>
    </p:spTree>
    <p:extLst>
      <p:ext uri="{BB962C8B-B14F-4D97-AF65-F5344CB8AC3E}">
        <p14:creationId xmlns:p14="http://schemas.microsoft.com/office/powerpoint/2010/main" val="408147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Ácidos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5720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Compuestos que pueden aumentar la concentración de hidronio en una solución acuosa.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Una sustancia con un pH menor de 7 es considerado como un ácido.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La definición de ácido de 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BrØnsted-Lowery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nos dice que un ácido es una sustancia que es capaz de donar un protón.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98394" y="5943600"/>
            <a:ext cx="37338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 dirty="0"/>
              <a:t>Brow, T.  </a:t>
            </a:r>
            <a:r>
              <a:rPr lang="en-US" sz="800" dirty="0" err="1"/>
              <a:t>LeMay</a:t>
            </a:r>
            <a:r>
              <a:rPr lang="en-US" sz="800" dirty="0"/>
              <a:t>, H.  </a:t>
            </a:r>
            <a:r>
              <a:rPr lang="en-US" sz="800" i="1" dirty="0"/>
              <a:t>Chemistry The Central Science</a:t>
            </a:r>
            <a:r>
              <a:rPr lang="en-US" sz="800" dirty="0"/>
              <a:t>.  New Jersey 1988</a:t>
            </a:r>
          </a:p>
        </p:txBody>
      </p:sp>
    </p:spTree>
    <p:extLst>
      <p:ext uri="{BB962C8B-B14F-4D97-AF65-F5344CB8AC3E}">
        <p14:creationId xmlns:p14="http://schemas.microsoft.com/office/powerpoint/2010/main" val="23199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Ácidos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Cuando cloruro de hidrógeno (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HCl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 gaseoso es disuelto en agua, se disocia en H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y Cl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PR" sz="2400" dirty="0" err="1" smtClean="0"/>
              <a:t>HCl</a:t>
            </a:r>
            <a:r>
              <a:rPr lang="es-PR" sz="2400" dirty="0" smtClean="0"/>
              <a:t> (</a:t>
            </a:r>
            <a:r>
              <a:rPr lang="es-PR" sz="2400" i="1" dirty="0" smtClean="0"/>
              <a:t>g</a:t>
            </a:r>
            <a:r>
              <a:rPr lang="es-PR" sz="2400" dirty="0" smtClean="0"/>
              <a:t>) </a:t>
            </a:r>
            <a:r>
              <a:rPr lang="es-PR" sz="24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s-PR" sz="2400" dirty="0" smtClean="0"/>
              <a:t> H</a:t>
            </a:r>
            <a:r>
              <a:rPr lang="es-PR" sz="2400" baseline="30000" dirty="0" smtClean="0"/>
              <a:t>+</a:t>
            </a:r>
            <a:r>
              <a:rPr lang="es-PR" sz="2400" dirty="0" smtClean="0"/>
              <a:t> (</a:t>
            </a:r>
            <a:r>
              <a:rPr lang="es-PR" sz="2400" i="1" dirty="0" err="1" smtClean="0"/>
              <a:t>aq</a:t>
            </a:r>
            <a:r>
              <a:rPr lang="es-PR" sz="2400" dirty="0" smtClean="0"/>
              <a:t>) + Cl</a:t>
            </a:r>
            <a:r>
              <a:rPr lang="es-PR" sz="2400" baseline="30000" dirty="0" smtClean="0"/>
              <a:t>-</a:t>
            </a:r>
            <a:r>
              <a:rPr lang="es-PR" sz="2400" dirty="0" smtClean="0"/>
              <a:t> (</a:t>
            </a:r>
            <a:r>
              <a:rPr lang="es-PR" sz="2400" i="1" dirty="0" err="1" smtClean="0"/>
              <a:t>aq</a:t>
            </a:r>
            <a:r>
              <a:rPr lang="es-PR" sz="2400" dirty="0" smtClean="0"/>
              <a:t>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s-PR" sz="2400" dirty="0" smtClean="0"/>
          </a:p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Algunos ácidos como ácido sulfúrico son líquidos.  Disolver H</a:t>
            </a:r>
            <a:r>
              <a:rPr lang="es-PR" sz="2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SO</a:t>
            </a:r>
            <a:r>
              <a:rPr lang="es-PR" sz="2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en agua se puede disociar en 2H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y SO</a:t>
            </a:r>
            <a:r>
              <a:rPr lang="es-PR" sz="28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2-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s-PR" sz="24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PR" sz="2400" dirty="0" smtClean="0"/>
              <a:t>H</a:t>
            </a:r>
            <a:r>
              <a:rPr lang="es-PR" sz="2400" baseline="-25000" dirty="0" smtClean="0"/>
              <a:t>2</a:t>
            </a:r>
            <a:r>
              <a:rPr lang="es-PR" sz="2400" dirty="0" smtClean="0"/>
              <a:t>SO</a:t>
            </a:r>
            <a:r>
              <a:rPr lang="es-PR" sz="2400" baseline="-25000" dirty="0" smtClean="0"/>
              <a:t>4</a:t>
            </a:r>
            <a:r>
              <a:rPr lang="es-PR" sz="2400" dirty="0" smtClean="0"/>
              <a:t> (</a:t>
            </a:r>
            <a:r>
              <a:rPr lang="es-PR" sz="2400" i="1" dirty="0" smtClean="0"/>
              <a:t>l</a:t>
            </a:r>
            <a:r>
              <a:rPr lang="es-PR" sz="2400" dirty="0" smtClean="0"/>
              <a:t>) </a:t>
            </a:r>
            <a:r>
              <a:rPr lang="es-PR" sz="24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s-PR" sz="2400" dirty="0" smtClean="0"/>
              <a:t> </a:t>
            </a:r>
            <a:r>
              <a:rPr lang="es-PR" sz="2400" dirty="0" smtClean="0">
                <a:sym typeface="Wingdings" pitchFamily="2" charset="2"/>
              </a:rPr>
              <a:t>H</a:t>
            </a:r>
            <a:r>
              <a:rPr lang="es-PR" sz="2400" baseline="30000" dirty="0" smtClean="0">
                <a:sym typeface="Wingdings" pitchFamily="2" charset="2"/>
              </a:rPr>
              <a:t>+</a:t>
            </a:r>
            <a:r>
              <a:rPr lang="es-PR" sz="2400" dirty="0" smtClean="0">
                <a:sym typeface="Wingdings" pitchFamily="2" charset="2"/>
              </a:rPr>
              <a:t> (</a:t>
            </a:r>
            <a:r>
              <a:rPr lang="es-PR" sz="2400" i="1" dirty="0" err="1" smtClean="0">
                <a:sym typeface="Wingdings" pitchFamily="2" charset="2"/>
              </a:rPr>
              <a:t>aq</a:t>
            </a:r>
            <a:r>
              <a:rPr lang="es-PR" sz="2400" dirty="0" smtClean="0">
                <a:sym typeface="Wingdings" pitchFamily="2" charset="2"/>
              </a:rPr>
              <a:t>) + HSO</a:t>
            </a:r>
            <a:r>
              <a:rPr lang="es-PR" sz="2400" baseline="-25000" dirty="0" smtClean="0">
                <a:sym typeface="Wingdings" pitchFamily="2" charset="2"/>
              </a:rPr>
              <a:t>4</a:t>
            </a:r>
            <a:r>
              <a:rPr lang="es-PR" sz="2400" baseline="30000" dirty="0" smtClean="0">
                <a:sym typeface="Wingdings" pitchFamily="2" charset="2"/>
              </a:rPr>
              <a:t>-</a:t>
            </a:r>
            <a:r>
              <a:rPr lang="es-PR" sz="2400" dirty="0" smtClean="0">
                <a:sym typeface="Wingdings" pitchFamily="2" charset="2"/>
              </a:rPr>
              <a:t> (</a:t>
            </a:r>
            <a:r>
              <a:rPr lang="es-PR" sz="2400" i="1" dirty="0" err="1" smtClean="0">
                <a:sym typeface="Wingdings" pitchFamily="2" charset="2"/>
              </a:rPr>
              <a:t>aq</a:t>
            </a:r>
            <a:r>
              <a:rPr lang="es-PR" sz="2400" dirty="0" smtClean="0">
                <a:sym typeface="Wingdings" pitchFamily="2" charset="2"/>
              </a:rPr>
              <a:t>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PR" sz="2400" dirty="0" smtClean="0"/>
              <a:t>HSO</a:t>
            </a:r>
            <a:r>
              <a:rPr lang="es-PR" sz="2400" baseline="-25000" dirty="0" smtClean="0"/>
              <a:t>4</a:t>
            </a:r>
            <a:r>
              <a:rPr lang="es-PR" sz="2400" baseline="30000" dirty="0" smtClean="0"/>
              <a:t>-</a:t>
            </a:r>
            <a:r>
              <a:rPr lang="es-PR" sz="2400" dirty="0" smtClean="0"/>
              <a:t> (</a:t>
            </a:r>
            <a:r>
              <a:rPr lang="es-PR" sz="2400" i="1" dirty="0" err="1" smtClean="0"/>
              <a:t>aq</a:t>
            </a:r>
            <a:r>
              <a:rPr lang="es-PR" sz="2400" dirty="0" smtClean="0"/>
              <a:t>) </a:t>
            </a:r>
            <a:r>
              <a:rPr lang="es-PR" sz="24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s-PR" sz="2400" dirty="0" smtClean="0">
                <a:sym typeface="Wingdings" pitchFamily="2" charset="2"/>
              </a:rPr>
              <a:t> H</a:t>
            </a:r>
            <a:r>
              <a:rPr lang="es-PR" sz="2400" baseline="30000" dirty="0" smtClean="0">
                <a:sym typeface="Wingdings" pitchFamily="2" charset="2"/>
              </a:rPr>
              <a:t>+</a:t>
            </a:r>
            <a:r>
              <a:rPr lang="es-PR" sz="2400" dirty="0" smtClean="0">
                <a:sym typeface="Wingdings" pitchFamily="2" charset="2"/>
              </a:rPr>
              <a:t> (</a:t>
            </a:r>
            <a:r>
              <a:rPr lang="es-PR" sz="2400" i="1" dirty="0" err="1" smtClean="0">
                <a:sym typeface="Wingdings" pitchFamily="2" charset="2"/>
              </a:rPr>
              <a:t>aq</a:t>
            </a:r>
            <a:r>
              <a:rPr lang="es-PR" sz="2400" dirty="0" smtClean="0">
                <a:sym typeface="Wingdings" pitchFamily="2" charset="2"/>
              </a:rPr>
              <a:t>) + SO</a:t>
            </a:r>
            <a:r>
              <a:rPr lang="es-PR" sz="2400" baseline="-25000" dirty="0" smtClean="0">
                <a:sym typeface="Wingdings" pitchFamily="2" charset="2"/>
              </a:rPr>
              <a:t>4</a:t>
            </a:r>
            <a:r>
              <a:rPr lang="es-PR" sz="2400" baseline="30000" dirty="0" smtClean="0">
                <a:sym typeface="Wingdings" pitchFamily="2" charset="2"/>
              </a:rPr>
              <a:t>-</a:t>
            </a:r>
            <a:r>
              <a:rPr lang="es-PR" sz="2400" dirty="0" smtClean="0">
                <a:sym typeface="Wingdings" pitchFamily="2" charset="2"/>
              </a:rPr>
              <a:t> (</a:t>
            </a:r>
            <a:r>
              <a:rPr lang="es-PR" sz="2400" i="1" dirty="0" err="1" smtClean="0">
                <a:sym typeface="Wingdings" pitchFamily="2" charset="2"/>
              </a:rPr>
              <a:t>aq</a:t>
            </a:r>
            <a:r>
              <a:rPr lang="es-PR" sz="2400" dirty="0" smtClean="0">
                <a:sym typeface="Wingdings" pitchFamily="2" charset="2"/>
              </a:rPr>
              <a:t>)</a:t>
            </a:r>
            <a:endParaRPr lang="es-PR" sz="2400" dirty="0" smtClean="0"/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5400541" y="5943600"/>
            <a:ext cx="37338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 dirty="0"/>
              <a:t>Brow, T.  </a:t>
            </a:r>
            <a:r>
              <a:rPr lang="en-US" sz="800" dirty="0" err="1"/>
              <a:t>LeMay</a:t>
            </a:r>
            <a:r>
              <a:rPr lang="en-US" sz="800" dirty="0"/>
              <a:t>, H.  </a:t>
            </a:r>
            <a:r>
              <a:rPr lang="en-US" sz="800" i="1" dirty="0"/>
              <a:t>Chemistry The Central Science</a:t>
            </a:r>
            <a:r>
              <a:rPr lang="en-US" sz="800" dirty="0"/>
              <a:t>.  New Jersey 1988</a:t>
            </a:r>
          </a:p>
        </p:txBody>
      </p:sp>
      <p:sp>
        <p:nvSpPr>
          <p:cNvPr id="33797" name="TextBox 8"/>
          <p:cNvSpPr txBox="1">
            <a:spLocks noChangeArrowheads="1"/>
          </p:cNvSpPr>
          <p:nvPr/>
        </p:nvSpPr>
        <p:spPr bwMode="auto">
          <a:xfrm>
            <a:off x="3635375" y="2312987"/>
            <a:ext cx="473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/>
              <a:t>H</a:t>
            </a:r>
            <a:r>
              <a:rPr lang="en-US" sz="1200" baseline="-25000" dirty="0"/>
              <a:t>2</a:t>
            </a:r>
            <a:r>
              <a:rPr lang="en-US" sz="1200" dirty="0"/>
              <a:t>O</a:t>
            </a:r>
          </a:p>
        </p:txBody>
      </p:sp>
      <p:sp>
        <p:nvSpPr>
          <p:cNvPr id="33798" name="TextBox 9"/>
          <p:cNvSpPr txBox="1">
            <a:spLocks noChangeArrowheads="1"/>
          </p:cNvSpPr>
          <p:nvPr/>
        </p:nvSpPr>
        <p:spPr bwMode="auto">
          <a:xfrm>
            <a:off x="3546475" y="4751387"/>
            <a:ext cx="4730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/>
              <a:t>H</a:t>
            </a:r>
            <a:r>
              <a:rPr lang="en-US" sz="1200" baseline="-25000" dirty="0"/>
              <a:t>2</a:t>
            </a:r>
            <a:r>
              <a:rPr lang="en-US" sz="1200" dirty="0"/>
              <a:t>O</a:t>
            </a:r>
          </a:p>
        </p:txBody>
      </p:sp>
      <p:sp>
        <p:nvSpPr>
          <p:cNvPr id="33799" name="TextBox 10"/>
          <p:cNvSpPr txBox="1">
            <a:spLocks noChangeArrowheads="1"/>
          </p:cNvSpPr>
          <p:nvPr/>
        </p:nvSpPr>
        <p:spPr bwMode="auto">
          <a:xfrm>
            <a:off x="3765550" y="5132388"/>
            <a:ext cx="4730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/>
              <a:t>H</a:t>
            </a:r>
            <a:r>
              <a:rPr lang="en-US" sz="1200" baseline="-25000" dirty="0"/>
              <a:t>2</a:t>
            </a:r>
            <a:r>
              <a:rPr lang="en-US" sz="12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8343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Ácido</a:t>
            </a: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hidrofluorico</a:t>
            </a: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(HF)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HF es utilizado comúnmente para 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fucionalizar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y/o limpiar dióxido de silicio (ej. Cristal) durante 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nanofabricación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 eaLnBrk="1" hangingPunct="1"/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Debe ser guardado y dispuesto en envases de plástico.</a:t>
            </a:r>
          </a:p>
          <a:p>
            <a:pPr lvl="1" eaLnBrk="1" hangingPunct="1"/>
            <a:endParaRPr lang="es-P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 una exposición ocurriese, HF reacciona violentamente con el calcio del cuerpo y daña las terminaciones del sistema nervioso.</a:t>
            </a:r>
          </a:p>
        </p:txBody>
      </p:sp>
    </p:spTree>
    <p:extLst>
      <p:ext uri="{BB962C8B-B14F-4D97-AF65-F5344CB8AC3E}">
        <p14:creationId xmlns:p14="http://schemas.microsoft.com/office/powerpoint/2010/main" val="261694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Exposición</a:t>
            </a: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ácido</a:t>
            </a:r>
            <a:r>
              <a:rPr lang="en-US" sz="3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hidrofluórico</a:t>
            </a:r>
            <a:endParaRPr lang="en-US" sz="3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153400" cy="3962400"/>
          </a:xfrm>
        </p:spPr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En el evento de exposición a HF, lave el área con agua y aplique el gel de 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gluconato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de calcio, que se coloca cercano al banco de trabajo.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requiere una visita al hospital.</a:t>
            </a:r>
          </a:p>
        </p:txBody>
      </p:sp>
    </p:spTree>
    <p:extLst>
      <p:ext uri="{BB962C8B-B14F-4D97-AF65-F5344CB8AC3E}">
        <p14:creationId xmlns:p14="http://schemas.microsoft.com/office/powerpoint/2010/main" val="85332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P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Gel de </a:t>
            </a:r>
            <a:r>
              <a:rPr lang="es-PR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Gluconato</a:t>
            </a:r>
            <a:r>
              <a:rPr lang="es-PR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de Calcio</a:t>
            </a:r>
          </a:p>
        </p:txBody>
      </p:sp>
      <p:grpSp>
        <p:nvGrpSpPr>
          <p:cNvPr id="36867" name="Group 9"/>
          <p:cNvGrpSpPr>
            <a:grpSpLocks/>
          </p:cNvGrpSpPr>
          <p:nvPr/>
        </p:nvGrpSpPr>
        <p:grpSpPr bwMode="auto">
          <a:xfrm>
            <a:off x="838200" y="1981200"/>
            <a:ext cx="7391400" cy="3800475"/>
            <a:chOff x="432" y="1344"/>
            <a:chExt cx="4656" cy="2394"/>
          </a:xfrm>
        </p:grpSpPr>
        <p:graphicFrame>
          <p:nvGraphicFramePr>
            <p:cNvPr id="36868" name="Object 4"/>
            <p:cNvGraphicFramePr>
              <a:graphicFrameLocks noChangeAspect="1"/>
            </p:cNvGraphicFramePr>
            <p:nvPr/>
          </p:nvGraphicFramePr>
          <p:xfrm>
            <a:off x="432" y="1824"/>
            <a:ext cx="2553" cy="19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50" name="Image Document" r:id="rId4" imgW="8270421" imgH="4816929" progId="">
                    <p:embed/>
                  </p:oleObj>
                </mc:Choice>
                <mc:Fallback>
                  <p:oleObj name="Image Document" r:id="rId4" imgW="8270421" imgH="4816929" progId="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" y="1824"/>
                          <a:ext cx="2553" cy="19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69" name="Object 5"/>
            <p:cNvGraphicFramePr>
              <a:graphicFrameLocks noChangeAspect="1"/>
            </p:cNvGraphicFramePr>
            <p:nvPr/>
          </p:nvGraphicFramePr>
          <p:xfrm>
            <a:off x="2784" y="1344"/>
            <a:ext cx="2304" cy="17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51" name="Image Document" r:id="rId6" imgW="8270421" imgH="4816929" progId="">
                    <p:embed/>
                  </p:oleObj>
                </mc:Choice>
                <mc:Fallback>
                  <p:oleObj name="Image Document" r:id="rId6" imgW="8270421" imgH="4816929" progId="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1344"/>
                          <a:ext cx="2304" cy="172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70" name="Oval 6"/>
            <p:cNvSpPr>
              <a:spLocks noChangeArrowheads="1"/>
            </p:cNvSpPr>
            <p:nvPr/>
          </p:nvSpPr>
          <p:spPr bwMode="auto">
            <a:xfrm>
              <a:off x="1344" y="3024"/>
              <a:ext cx="528" cy="288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71" name="Line 7"/>
            <p:cNvSpPr>
              <a:spLocks noChangeShapeType="1"/>
            </p:cNvSpPr>
            <p:nvPr/>
          </p:nvSpPr>
          <p:spPr bwMode="auto">
            <a:xfrm flipV="1">
              <a:off x="1488" y="1344"/>
              <a:ext cx="1296" cy="16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872" name="Line 8"/>
            <p:cNvSpPr>
              <a:spLocks noChangeShapeType="1"/>
            </p:cNvSpPr>
            <p:nvPr/>
          </p:nvSpPr>
          <p:spPr bwMode="auto">
            <a:xfrm flipV="1">
              <a:off x="1728" y="3072"/>
              <a:ext cx="1056" cy="2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417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Bases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229600" cy="4343400"/>
          </a:xfrm>
        </p:spPr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Sustancias que aumentan la concentración de iones de OH</a:t>
            </a:r>
            <a:r>
              <a:rPr lang="es-PR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en soluciones acuosas.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Cualquier tipo de sustancia con un pH mayor de 7 es considerado como una base.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Según la definición ácido-base de 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BrØnsted-Lowery</a:t>
            </a: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una base es una sustancia que es capaz de aceptar un protón.</a:t>
            </a:r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5375856" y="6019800"/>
            <a:ext cx="37338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 dirty="0"/>
              <a:t>Brow, T.  </a:t>
            </a:r>
            <a:r>
              <a:rPr lang="en-US" sz="800" dirty="0" err="1"/>
              <a:t>LeMay</a:t>
            </a:r>
            <a:r>
              <a:rPr lang="en-US" sz="800" dirty="0"/>
              <a:t>, H.  </a:t>
            </a:r>
            <a:r>
              <a:rPr lang="en-US" sz="800" i="1" dirty="0"/>
              <a:t>Chemistry The Central Science</a:t>
            </a:r>
            <a:r>
              <a:rPr lang="en-US" sz="800" dirty="0"/>
              <a:t>.  New Jersey 1988</a:t>
            </a:r>
          </a:p>
        </p:txBody>
      </p:sp>
    </p:spTree>
    <p:extLst>
      <p:ext uri="{BB962C8B-B14F-4D97-AF65-F5344CB8AC3E}">
        <p14:creationId xmlns:p14="http://schemas.microsoft.com/office/powerpoint/2010/main" val="26579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Bases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Algunas bases consisten de compuestos iónicos como </a:t>
            </a:r>
            <a:r>
              <a:rPr lang="es-PR" sz="3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NaOH</a:t>
            </a: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, que se disocian en agua formando </a:t>
            </a:r>
            <a:r>
              <a:rPr lang="es-PR" sz="3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s-PR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y OH</a:t>
            </a:r>
            <a:r>
              <a:rPr lang="es-PR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s-PR" sz="24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PR" sz="2400" dirty="0" err="1" smtClean="0"/>
              <a:t>NaOH</a:t>
            </a:r>
            <a:r>
              <a:rPr lang="es-PR" sz="2400" dirty="0" smtClean="0"/>
              <a:t> (</a:t>
            </a:r>
            <a:r>
              <a:rPr lang="es-PR" sz="2400" i="1" dirty="0" smtClean="0"/>
              <a:t>s</a:t>
            </a:r>
            <a:r>
              <a:rPr lang="es-PR" sz="2400" dirty="0" smtClean="0"/>
              <a:t>) </a:t>
            </a:r>
            <a:r>
              <a:rPr lang="es-PR" sz="24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s-PR" sz="2400" dirty="0" smtClean="0"/>
              <a:t> </a:t>
            </a:r>
            <a:r>
              <a:rPr lang="es-PR" sz="2400" dirty="0" err="1" smtClean="0"/>
              <a:t>Na</a:t>
            </a:r>
            <a:r>
              <a:rPr lang="es-PR" sz="2400" baseline="30000" dirty="0" smtClean="0"/>
              <a:t>+</a:t>
            </a:r>
            <a:r>
              <a:rPr lang="es-PR" sz="2400" dirty="0" smtClean="0"/>
              <a:t> (</a:t>
            </a:r>
            <a:r>
              <a:rPr lang="es-PR" sz="2400" i="1" dirty="0" err="1" smtClean="0"/>
              <a:t>aq</a:t>
            </a:r>
            <a:r>
              <a:rPr lang="es-PR" sz="2400" dirty="0" smtClean="0"/>
              <a:t>) + OH</a:t>
            </a:r>
            <a:r>
              <a:rPr lang="es-PR" sz="2400" baseline="30000" dirty="0" smtClean="0"/>
              <a:t>-</a:t>
            </a:r>
            <a:r>
              <a:rPr lang="es-PR" sz="2400" dirty="0" smtClean="0"/>
              <a:t> (</a:t>
            </a:r>
            <a:r>
              <a:rPr lang="es-PR" sz="2400" i="1" dirty="0" err="1" smtClean="0"/>
              <a:t>aq</a:t>
            </a:r>
            <a:r>
              <a:rPr lang="es-PR" sz="2400" dirty="0" smtClean="0"/>
              <a:t>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s-PR" sz="2400" dirty="0" smtClean="0"/>
          </a:p>
          <a:p>
            <a:pPr eaLnBrk="1" hangingPunct="1">
              <a:lnSpc>
                <a:spcPct val="90000"/>
              </a:lnSpc>
            </a:pP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Algunas bases como amoniaco (NH</a:t>
            </a:r>
            <a:r>
              <a:rPr lang="es-PR" sz="3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) son bases, aún cuando OH</a:t>
            </a:r>
            <a:r>
              <a:rPr lang="es-PR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 no se encuentre presente:</a:t>
            </a:r>
          </a:p>
          <a:p>
            <a:pPr eaLnBrk="1" hangingPunct="1">
              <a:lnSpc>
                <a:spcPct val="90000"/>
              </a:lnSpc>
            </a:pPr>
            <a:endParaRPr lang="es-PR" sz="24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s-PR" sz="2400" dirty="0" smtClean="0"/>
              <a:t>NH</a:t>
            </a:r>
            <a:r>
              <a:rPr lang="es-PR" sz="2400" baseline="-25000" dirty="0" smtClean="0"/>
              <a:t>3</a:t>
            </a:r>
            <a:r>
              <a:rPr lang="es-PR" sz="2400" dirty="0" smtClean="0"/>
              <a:t> (</a:t>
            </a:r>
            <a:r>
              <a:rPr lang="es-PR" sz="2400" i="1" dirty="0" smtClean="0"/>
              <a:t>g</a:t>
            </a:r>
            <a:r>
              <a:rPr lang="es-PR" sz="2400" dirty="0" smtClean="0"/>
              <a:t>) + H</a:t>
            </a:r>
            <a:r>
              <a:rPr lang="es-PR" sz="2400" baseline="-25000" dirty="0" smtClean="0"/>
              <a:t>2</a:t>
            </a:r>
            <a:r>
              <a:rPr lang="es-PR" sz="2400" dirty="0" smtClean="0"/>
              <a:t>O (</a:t>
            </a:r>
            <a:r>
              <a:rPr lang="es-PR" sz="2400" i="1" dirty="0" smtClean="0"/>
              <a:t>l</a:t>
            </a:r>
            <a:r>
              <a:rPr lang="es-PR" sz="2400" dirty="0" smtClean="0"/>
              <a:t>) </a:t>
            </a:r>
            <a:r>
              <a:rPr lang="es-PR" sz="24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s-PR" sz="2400" dirty="0" smtClean="0"/>
              <a:t>NH</a:t>
            </a:r>
            <a:r>
              <a:rPr lang="es-PR" sz="2400" baseline="-25000" dirty="0" smtClean="0"/>
              <a:t>4</a:t>
            </a:r>
            <a:r>
              <a:rPr lang="es-PR" sz="2400" baseline="30000" dirty="0" smtClean="0"/>
              <a:t>+</a:t>
            </a:r>
            <a:r>
              <a:rPr lang="es-PR" sz="2400" dirty="0" smtClean="0"/>
              <a:t> (</a:t>
            </a:r>
            <a:r>
              <a:rPr lang="es-PR" sz="2400" i="1" dirty="0" err="1" smtClean="0"/>
              <a:t>aq</a:t>
            </a:r>
            <a:r>
              <a:rPr lang="es-PR" sz="2400" dirty="0" smtClean="0"/>
              <a:t>) + OH</a:t>
            </a:r>
            <a:r>
              <a:rPr lang="es-PR" sz="2400" baseline="30000" dirty="0" smtClean="0"/>
              <a:t>-</a:t>
            </a:r>
            <a:r>
              <a:rPr lang="es-PR" sz="2400" dirty="0" smtClean="0"/>
              <a:t> (</a:t>
            </a:r>
            <a:r>
              <a:rPr lang="es-PR" sz="2400" i="1" dirty="0" err="1" smtClean="0"/>
              <a:t>aq</a:t>
            </a:r>
            <a:r>
              <a:rPr lang="es-PR" sz="2400" dirty="0" smtClean="0"/>
              <a:t>)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s-PR" sz="2400" baseline="-25000" dirty="0" smtClean="0"/>
          </a:p>
          <a:p>
            <a:pPr>
              <a:lnSpc>
                <a:spcPct val="90000"/>
              </a:lnSpc>
            </a:pP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Debido a que el amoniaco aumenta la concentración de OH</a:t>
            </a:r>
            <a:r>
              <a:rPr lang="es-PR" sz="34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en una solución acuosa, es una base.  Una solución acuosa de hidróxido de amonio (NH</a:t>
            </a:r>
            <a:r>
              <a:rPr lang="es-PR" sz="34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s-PR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OH), nos recuerda que es una base. </a:t>
            </a:r>
          </a:p>
        </p:txBody>
      </p:sp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5410200" y="6096000"/>
            <a:ext cx="373380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800" dirty="0"/>
              <a:t>Brow, T.  </a:t>
            </a:r>
            <a:r>
              <a:rPr lang="en-US" sz="800" dirty="0" err="1"/>
              <a:t>LeMay</a:t>
            </a:r>
            <a:r>
              <a:rPr lang="en-US" sz="800" dirty="0"/>
              <a:t>, H.  </a:t>
            </a:r>
            <a:r>
              <a:rPr lang="en-US" sz="800" i="1" dirty="0"/>
              <a:t>Chemistry The Central Science</a:t>
            </a:r>
            <a:r>
              <a:rPr lang="en-US" sz="800" dirty="0"/>
              <a:t>.  New Jersey 1988</a:t>
            </a:r>
          </a:p>
        </p:txBody>
      </p:sp>
      <p:sp>
        <p:nvSpPr>
          <p:cNvPr id="38917" name="TextBox 6"/>
          <p:cNvSpPr txBox="1">
            <a:spLocks noChangeArrowheads="1"/>
          </p:cNvSpPr>
          <p:nvPr/>
        </p:nvSpPr>
        <p:spPr bwMode="auto">
          <a:xfrm>
            <a:off x="3870325" y="2466975"/>
            <a:ext cx="4730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/>
              <a:t>H</a:t>
            </a:r>
            <a:r>
              <a:rPr lang="en-US" sz="1200" baseline="-25000" dirty="0"/>
              <a:t>2</a:t>
            </a:r>
            <a:r>
              <a:rPr lang="en-US" sz="1200" dirty="0"/>
              <a:t>O</a:t>
            </a:r>
          </a:p>
        </p:txBody>
      </p:sp>
      <p:sp>
        <p:nvSpPr>
          <p:cNvPr id="38918" name="TextBox 7"/>
          <p:cNvSpPr txBox="1">
            <a:spLocks noChangeArrowheads="1"/>
          </p:cNvSpPr>
          <p:nvPr/>
        </p:nvSpPr>
        <p:spPr bwMode="auto">
          <a:xfrm>
            <a:off x="4141341" y="3989388"/>
            <a:ext cx="47307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 dirty="0"/>
              <a:t>H</a:t>
            </a:r>
            <a:r>
              <a:rPr lang="en-US" sz="1200" baseline="-25000" dirty="0"/>
              <a:t>2</a:t>
            </a:r>
            <a:r>
              <a:rPr lang="en-US" sz="1200" dirty="0"/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22589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Disolvente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un compuesto que al combinarse con otro forma una sola fase, lo que llamamos una solución. 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Una sustancia en la cual un soluto se disuelve.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Los disolventes se almacenan en lugares comunes.  Deben ser manejados con cuidado, debido a que muchos son inflamables, volátiles y son potencialmente explosivos.</a:t>
            </a:r>
          </a:p>
        </p:txBody>
      </p:sp>
    </p:spTree>
    <p:extLst>
      <p:ext uri="{BB962C8B-B14F-4D97-AF65-F5344CB8AC3E}">
        <p14:creationId xmlns:p14="http://schemas.microsoft.com/office/powerpoint/2010/main" val="73290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143000"/>
            <a:ext cx="3657600" cy="491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>
                <a:latin typeface="Arial" pitchFamily="34" charset="0"/>
                <a:cs typeface="Arial" pitchFamily="34" charset="0"/>
              </a:rPr>
              <a:t>Concencia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colectiva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sobre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latin typeface="Arial" pitchFamily="34" charset="0"/>
                <a:cs typeface="Arial" pitchFamily="34" charset="0"/>
              </a:rPr>
              <a:t>Seguridad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00" name="Content Placeholder 2"/>
          <p:cNvSpPr>
            <a:spLocks noGrp="1"/>
          </p:cNvSpPr>
          <p:nvPr>
            <p:ph idx="1"/>
          </p:nvPr>
        </p:nvSpPr>
        <p:spPr>
          <a:xfrm>
            <a:off x="0" y="5943600"/>
            <a:ext cx="9144000" cy="609600"/>
          </a:xfrm>
        </p:spPr>
        <p:txBody>
          <a:bodyPr>
            <a:normAutofit fontScale="85000" lnSpcReduction="10000"/>
          </a:bodyPr>
          <a:lstStyle/>
          <a:p>
            <a:pPr algn="ctr">
              <a:buFontTx/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Un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ambiente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laboratorio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seguro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comienza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contigo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57276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Disolventes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1752600"/>
            <a:ext cx="7772400" cy="3581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Algunos disolventes comunes</a:t>
            </a:r>
          </a:p>
          <a:p>
            <a:pPr lvl="1" eaLnBrk="1" hangingPunct="1">
              <a:lnSpc>
                <a:spcPct val="90000"/>
              </a:lnSpc>
            </a:pP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Agua </a:t>
            </a:r>
            <a:r>
              <a:rPr lang="es-P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deionizada</a:t>
            </a: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 (DI)</a:t>
            </a:r>
          </a:p>
          <a:p>
            <a:pPr lvl="1" eaLnBrk="1" hangingPunct="1">
              <a:lnSpc>
                <a:spcPct val="90000"/>
              </a:lnSpc>
            </a:pP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Acetona</a:t>
            </a:r>
          </a:p>
          <a:p>
            <a:pPr lvl="1" eaLnBrk="1" hangingPunct="1">
              <a:lnSpc>
                <a:spcPct val="90000"/>
              </a:lnSpc>
            </a:pPr>
            <a:r>
              <a:rPr lang="es-P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Isopropanol</a:t>
            </a: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 (IPA)</a:t>
            </a:r>
          </a:p>
          <a:p>
            <a:pPr lvl="1" eaLnBrk="1" hangingPunct="1">
              <a:lnSpc>
                <a:spcPct val="90000"/>
              </a:lnSpc>
            </a:pPr>
            <a:r>
              <a:rPr lang="es-P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Tricloroetileno</a:t>
            </a: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 (TCE)</a:t>
            </a:r>
          </a:p>
          <a:p>
            <a:pPr lvl="1" eaLnBrk="1" hangingPunct="1">
              <a:lnSpc>
                <a:spcPct val="90000"/>
              </a:lnSpc>
            </a:pP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Acetato </a:t>
            </a:r>
            <a:r>
              <a:rPr lang="es-PR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metil</a:t>
            </a: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 glicol de etileno éter (EGMEA)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5523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Agua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Deionizada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371600"/>
            <a:ext cx="7772400" cy="35814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Agua DI es agua ultra purificada utilizando nanotecnología</a:t>
            </a:r>
          </a:p>
          <a:p>
            <a:pPr lvl="1"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Una serie de resinas de intercambio iónico se utilizan para remover sales </a:t>
            </a:r>
            <a:r>
              <a:rPr lang="es-P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electroactivos</a:t>
            </a: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que se encuentran en el agua potable.</a:t>
            </a:r>
          </a:p>
          <a:p>
            <a:pPr lvl="1" eaLnBrk="1" hangingPunct="1">
              <a:lnSpc>
                <a:spcPct val="90000"/>
              </a:lnSpc>
            </a:pPr>
            <a:endParaRPr lang="es-P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 agua es transformado de un medio conductivo a un medio que demuestra resistencia eléctrica.  Su resistividad es de 18 </a:t>
            </a:r>
            <a:r>
              <a:rPr lang="es-PR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megaohm</a:t>
            </a: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-cm a 25 °C.</a:t>
            </a:r>
          </a:p>
          <a:p>
            <a:pPr eaLnBrk="1" hangingPunct="1">
              <a:lnSpc>
                <a:spcPct val="90000"/>
              </a:lnSpc>
            </a:pPr>
            <a:endParaRPr lang="es-P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Agua DI se considera como un disolvente universal, es decir, muchos solutos pueden ser disueltos en el.</a:t>
            </a:r>
          </a:p>
        </p:txBody>
      </p:sp>
    </p:spTree>
    <p:extLst>
      <p:ext uri="{BB962C8B-B14F-4D97-AF65-F5344CB8AC3E}">
        <p14:creationId xmlns:p14="http://schemas.microsoft.com/office/powerpoint/2010/main" val="3656314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Agua </a:t>
            </a:r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Deionizada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382000" cy="42672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s-P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La pureza del agua DI se mantiene asegurando que la resistividad se mantenga relativamente constante a 18MΩ-cm.</a:t>
            </a:r>
          </a:p>
          <a:p>
            <a:pPr eaLnBrk="1" hangingPunct="1">
              <a:lnSpc>
                <a:spcPct val="90000"/>
              </a:lnSpc>
            </a:pPr>
            <a:endParaRPr lang="es-P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El agua DI utilizado en nanotecnología se le nombra como el agua </a:t>
            </a:r>
            <a:r>
              <a:rPr lang="es-PR" sz="2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18 mega-ohm</a:t>
            </a:r>
            <a:r>
              <a:rPr lang="es-P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es-P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Es importante recordar que el agua DI es el resultado de un proceso químico.  Se debe manejar con cuidado como cualquier reactivo que se encuentre en el “</a:t>
            </a:r>
            <a:r>
              <a:rPr lang="es-PR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cleanroom</a:t>
            </a:r>
            <a:r>
              <a:rPr lang="es-P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” (cuarto limpio)</a:t>
            </a:r>
          </a:p>
          <a:p>
            <a:pPr lvl="1" eaLnBrk="1" hangingPunct="1">
              <a:lnSpc>
                <a:spcPct val="90000"/>
              </a:lnSpc>
            </a:pPr>
            <a:r>
              <a:rPr lang="es-P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El ingerir agua DI resultará que las sales salgan del cuerpo, lo cual resultaría fatal.</a:t>
            </a:r>
          </a:p>
        </p:txBody>
      </p:sp>
    </p:spTree>
    <p:extLst>
      <p:ext uri="{BB962C8B-B14F-4D97-AF65-F5344CB8AC3E}">
        <p14:creationId xmlns:p14="http://schemas.microsoft.com/office/powerpoint/2010/main" val="313225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Acetona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Químicamente clasificada como una cetona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un disolvente de limpieza de propósito general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un limpiador orgánico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Extremadamente volátil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Inflamable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Irritante</a:t>
            </a:r>
          </a:p>
          <a:p>
            <a:pPr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969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Acetona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 inhala vapores, el tracto respiratorio se verá afectado y los síntomas  van desde tos, mareos hasta dolor de cabeza. 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a altas concentraciones de vapores puede causar narcosis y desmayos.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prolongada puede causar daño al sistema nervioso central, hígado y a los riñones.</a:t>
            </a:r>
          </a:p>
        </p:txBody>
      </p:sp>
    </p:spTree>
    <p:extLst>
      <p:ext uri="{BB962C8B-B14F-4D97-AF65-F5344CB8AC3E}">
        <p14:creationId xmlns:p14="http://schemas.microsoft.com/office/powerpoint/2010/main" val="304663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Isopropanol (IPA)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Químicamente clasificado como un alcohol</a:t>
            </a:r>
          </a:p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un disolvente de limpieza de propósito general</a:t>
            </a:r>
          </a:p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un limpiador orgánico</a:t>
            </a:r>
          </a:p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Extremadamente volátil</a:t>
            </a:r>
          </a:p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Inflamable</a:t>
            </a:r>
          </a:p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Irritante</a:t>
            </a: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158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Isopropanol (IPA)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 inhala vapores, el tracto respiratorio se verá afectado y los síntomas  van desde tos, mareos hasta dolor de cabeza. </a:t>
            </a:r>
          </a:p>
          <a:p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a altas concentraciones de vapores puede causar narcosis y desmayos.</a:t>
            </a:r>
          </a:p>
          <a:p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prolongada puede causar daño al sistema nervioso central.</a:t>
            </a:r>
            <a:endParaRPr lang="es-P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95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Tricloroetileno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(TCE)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Químicamente clasificado como un hidrocarburo </a:t>
            </a:r>
            <a:r>
              <a:rPr lang="es-P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clorinado</a:t>
            </a:r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un disolvente de limpieza para propósitos generales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No es inflamable</a:t>
            </a:r>
          </a:p>
          <a:p>
            <a:pPr eaLnBrk="1" hangingPunct="1"/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Carcinógeno</a:t>
            </a:r>
          </a:p>
        </p:txBody>
      </p:sp>
    </p:spTree>
    <p:extLst>
      <p:ext uri="{BB962C8B-B14F-4D97-AF65-F5344CB8AC3E}">
        <p14:creationId xmlns:p14="http://schemas.microsoft.com/office/powerpoint/2010/main" val="254856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Tricloroetileno</a:t>
            </a:r>
            <a:r>
              <a:rPr lang="en-US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(TCE)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8458200" cy="4267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Si inhala vapores, el tracto respiratorio se verá irritado e inflamado. </a:t>
            </a:r>
          </a:p>
          <a:p>
            <a:pPr>
              <a:lnSpc>
                <a:spcPct val="80000"/>
              </a:lnSpc>
            </a:pPr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a altas concentraciones de vapores puede causar daños al sistema nervioso central, confusión mental, euforia y la muerte.</a:t>
            </a:r>
          </a:p>
          <a:p>
            <a:pPr>
              <a:lnSpc>
                <a:spcPct val="80000"/>
              </a:lnSpc>
            </a:pPr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prolongada puede causar problemas al corazón, pulmones y riñones.  También puede causar cáncer.</a:t>
            </a:r>
          </a:p>
        </p:txBody>
      </p:sp>
    </p:spTree>
    <p:extLst>
      <p:ext uri="{BB962C8B-B14F-4D97-AF65-F5344CB8AC3E}">
        <p14:creationId xmlns:p14="http://schemas.microsoft.com/office/powerpoint/2010/main" val="2343198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Acetato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metil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glicol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etileno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éter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(EGMEA)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874837"/>
            <a:ext cx="8229600" cy="4525963"/>
          </a:xfrm>
        </p:spPr>
        <p:txBody>
          <a:bodyPr/>
          <a:lstStyle/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Químicamente clasificado como un éter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 un disolvente para disolver resinas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Inflamable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Irritante</a:t>
            </a:r>
          </a:p>
          <a:p>
            <a:pPr eaLnBrk="1" hangingPunct="1"/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Teratógeno</a:t>
            </a: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73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Equipo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Seguridad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Personal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Básico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82600" y="2057400"/>
            <a:ext cx="8229600" cy="3657600"/>
          </a:xfrm>
        </p:spPr>
        <p:txBody>
          <a:bodyPr>
            <a:noAutofit/>
          </a:bodyPr>
          <a:lstStyle/>
          <a:p>
            <a:r>
              <a:rPr lang="es-PR" sz="2800" dirty="0" smtClean="0">
                <a:latin typeface="Arial" pitchFamily="34" charset="0"/>
                <a:cs typeface="Arial" pitchFamily="34" charset="0"/>
              </a:rPr>
              <a:t>Un equipo de protección personal incluye gafas de seguridad, guantes y batas de laboratorio que deben ser utilizados en TODO momento.</a:t>
            </a:r>
          </a:p>
          <a:p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es-PR" sz="2800" dirty="0" smtClean="0">
                <a:latin typeface="Arial" pitchFamily="34" charset="0"/>
                <a:cs typeface="Arial" pitchFamily="34" charset="0"/>
              </a:rPr>
              <a:t>El entrenamiento sobre prácticas de laboratorio debe ser aplicado con toda la seriedad que corresponde y asegurarse que sean aplicados en el área de trabajo eficientemente.</a:t>
            </a:r>
          </a:p>
        </p:txBody>
      </p:sp>
    </p:spTree>
    <p:extLst>
      <p:ext uri="{BB962C8B-B14F-4D97-AF65-F5344CB8AC3E}">
        <p14:creationId xmlns:p14="http://schemas.microsoft.com/office/powerpoint/2010/main" val="91215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Acetato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metil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glicol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etileno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éter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 (EGMEA)</a:t>
            </a:r>
            <a:endParaRPr lang="en-US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Irritante al sistema respiratorio y al sistema nervioso.</a:t>
            </a:r>
          </a:p>
          <a:p>
            <a:pPr eaLnBrk="1" hangingPunct="1">
              <a:lnSpc>
                <a:spcPct val="90000"/>
              </a:lnSpc>
            </a:pPr>
            <a:endParaRPr lang="es-P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Puede causar defectos de nacimiento y a los embriones</a:t>
            </a:r>
          </a:p>
          <a:p>
            <a:pPr lvl="1" eaLnBrk="1" hangingPunct="1">
              <a:lnSpc>
                <a:spcPct val="90000"/>
              </a:lnSpc>
            </a:pP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Causa mutaciones a los </a:t>
            </a:r>
            <a:r>
              <a:rPr lang="es-PR" dirty="0">
                <a:latin typeface="Arial" panose="020B0604020202020204" pitchFamily="34" charset="0"/>
                <a:cs typeface="Arial" panose="020B0604020202020204" pitchFamily="34" charset="0"/>
              </a:rPr>
              <a:t>ó</a:t>
            </a:r>
            <a:r>
              <a:rPr lang="es-PR" dirty="0" smtClean="0">
                <a:latin typeface="Arial" panose="020B0604020202020204" pitchFamily="34" charset="0"/>
                <a:cs typeface="Arial" panose="020B0604020202020204" pitchFamily="34" charset="0"/>
              </a:rPr>
              <a:t>rganos reproductivos. </a:t>
            </a:r>
          </a:p>
          <a:p>
            <a:pPr lvl="1" eaLnBrk="1" hangingPunct="1">
              <a:lnSpc>
                <a:spcPct val="90000"/>
              </a:lnSpc>
            </a:pPr>
            <a:endParaRPr lang="es-P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Exposición prolongada causa daño al hígado, testículos, riñones y a la médula ósea.</a:t>
            </a:r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4514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Ejemplo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una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Reacción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simple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tipo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“Wet Chemistry”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5029200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s-PR" sz="2800" dirty="0" smtClean="0">
                <a:latin typeface="Arial" pitchFamily="34" charset="0"/>
                <a:cs typeface="Arial" pitchFamily="34" charset="0"/>
              </a:rPr>
              <a:t>Limpieza utilizando una solución Piraña</a:t>
            </a:r>
          </a:p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itchFamily="34" charset="0"/>
                <a:cs typeface="Arial" pitchFamily="34" charset="0"/>
              </a:rPr>
              <a:t>Una mezcla de ácido sulfúrico y peróxido de hidrógeno a una razón de 70:30 reacciona vigorosamente desalojando material orgánico e inorgánico de la superficie de un sustrato.</a:t>
            </a:r>
          </a:p>
          <a:p>
            <a:pPr lvl="1" eaLnBrk="1" hangingPunct="1">
              <a:lnSpc>
                <a:spcPct val="90000"/>
              </a:lnSpc>
            </a:pPr>
            <a:r>
              <a:rPr lang="es-PR" dirty="0" smtClean="0">
                <a:latin typeface="Arial" pitchFamily="34" charset="0"/>
                <a:cs typeface="Arial" pitchFamily="34" charset="0"/>
              </a:rPr>
              <a:t>Disuelve efectivamente compuestos orgánicos</a:t>
            </a:r>
          </a:p>
          <a:p>
            <a:pPr lvl="1" eaLnBrk="1" hangingPunct="1">
              <a:lnSpc>
                <a:spcPct val="90000"/>
              </a:lnSpc>
            </a:pPr>
            <a:endParaRPr lang="es-PR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s-PR" sz="2800" dirty="0" smtClean="0">
                <a:latin typeface="Arial" pitchFamily="34" charset="0"/>
                <a:cs typeface="Arial" pitchFamily="34" charset="0"/>
              </a:rPr>
              <a:t>Cuando se mezclan estas dos sustancias, una reacción exotérmica ocurre elevando la temperatura de 110 °C a 130 °C.</a:t>
            </a:r>
          </a:p>
        </p:txBody>
      </p:sp>
    </p:spTree>
    <p:extLst>
      <p:ext uri="{BB962C8B-B14F-4D97-AF65-F5344CB8AC3E}">
        <p14:creationId xmlns:p14="http://schemas.microsoft.com/office/powerpoint/2010/main" val="13065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Ejemplo de una Reacción simple tipo “</a:t>
            </a:r>
            <a:r>
              <a:rPr lang="es-E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Wet</a:t>
            </a:r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600" b="1" dirty="0" err="1">
                <a:latin typeface="Arial" panose="020B0604020202020204" pitchFamily="34" charset="0"/>
                <a:cs typeface="Arial" panose="020B0604020202020204" pitchFamily="34" charset="0"/>
              </a:rPr>
              <a:t>Chemistry</a:t>
            </a:r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/>
          <a:lstStyle/>
          <a:p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Cuando es colocado en un contenedor cerrado, vapores pueden acumularse  de modo tal que el potencial de una explosión es alta</a:t>
            </a:r>
            <a:r>
              <a:rPr lang="es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s-E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Debido a este potencial de peligro, su uso es restringido a miembros del staff solamente.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3986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04813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err="1" smtClean="0">
                <a:latin typeface="Arial" pitchFamily="34" charset="0"/>
                <a:cs typeface="Arial" pitchFamily="34" charset="0"/>
              </a:rPr>
              <a:t>Seguridad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en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las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Facilidades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229600" cy="4572000"/>
          </a:xfrm>
        </p:spPr>
        <p:txBody>
          <a:bodyPr>
            <a:noAutofit/>
          </a:bodyPr>
          <a:lstStyle/>
          <a:p>
            <a:pPr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Los siguientes equipos deben ser encontrados en el área del laboratorio:</a:t>
            </a:r>
          </a:p>
          <a:p>
            <a:pPr lvl="1"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Un equipo de Primeros Auxilios que incluyan un gel de </a:t>
            </a:r>
            <a:r>
              <a:rPr lang="es-PR" sz="2400" dirty="0" err="1" smtClean="0">
                <a:latin typeface="Arial" pitchFamily="34" charset="0"/>
                <a:cs typeface="Arial" pitchFamily="34" charset="0"/>
              </a:rPr>
              <a:t>gluconato</a:t>
            </a:r>
            <a:r>
              <a:rPr lang="es-PR" sz="2400" dirty="0" smtClean="0">
                <a:latin typeface="Arial" pitchFamily="34" charset="0"/>
                <a:cs typeface="Arial" pitchFamily="34" charset="0"/>
              </a:rPr>
              <a:t> de calcio</a:t>
            </a:r>
          </a:p>
          <a:p>
            <a:pPr lvl="1"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Extinguidores de Fuego</a:t>
            </a:r>
          </a:p>
          <a:p>
            <a:pPr lvl="1"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Duchas de seguridad</a:t>
            </a:r>
          </a:p>
          <a:p>
            <a:pPr lvl="1"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Estaciones de Lavado de Ojos</a:t>
            </a:r>
          </a:p>
          <a:p>
            <a:pPr lvl="1"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“Kits” de recogido y limpieza de derrames químicos</a:t>
            </a:r>
          </a:p>
          <a:p>
            <a:pPr lvl="1" eaLnBrk="1" hangingPunct="1"/>
            <a:endParaRPr lang="es-PR" sz="240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Estos materiales deben ser colocados en un lugar de fácil acceso e identificados en el laboratorio en caso de una emergencia donde se necesiten.</a:t>
            </a:r>
          </a:p>
        </p:txBody>
      </p:sp>
    </p:spTree>
    <p:extLst>
      <p:ext uri="{BB962C8B-B14F-4D97-AF65-F5344CB8AC3E}">
        <p14:creationId xmlns:p14="http://schemas.microsoft.com/office/powerpoint/2010/main" val="286336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9144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Algunos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de los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Equipos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Básicos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de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Seguridad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7599345"/>
              </p:ext>
            </p:extLst>
          </p:nvPr>
        </p:nvGraphicFramePr>
        <p:xfrm>
          <a:off x="3505200" y="1219200"/>
          <a:ext cx="1763713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" name="Bitmap Image" r:id="rId4" imgW="3038095" imgH="4200000" progId="PBrush">
                  <p:embed/>
                </p:oleObj>
              </mc:Choice>
              <mc:Fallback>
                <p:oleObj name="Bitmap Image" r:id="rId4" imgW="3038095" imgH="4200000" progId="PBrush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1219200"/>
                        <a:ext cx="1763713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981700" y="887413"/>
          <a:ext cx="2667000" cy="180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" name="Bitmap Image" r:id="rId6" imgW="4791744" imgH="4161905" progId="PBrush">
                  <p:embed/>
                </p:oleObj>
              </mc:Choice>
              <mc:Fallback>
                <p:oleObj name="Bitmap Image" r:id="rId6" imgW="4791744" imgH="4161905" progId="PBrush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700" y="887413"/>
                        <a:ext cx="2667000" cy="180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759110"/>
              </p:ext>
            </p:extLst>
          </p:nvPr>
        </p:nvGraphicFramePr>
        <p:xfrm>
          <a:off x="3471862" y="3817938"/>
          <a:ext cx="1785938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" name="Bitmap Image" r:id="rId8" imgW="2742857" imgH="4095238" progId="PBrush">
                  <p:embed/>
                </p:oleObj>
              </mc:Choice>
              <mc:Fallback>
                <p:oleObj name="Bitmap Image" r:id="rId8" imgW="2742857" imgH="4095238" progId="PBrush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1862" y="3817938"/>
                        <a:ext cx="1785938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6"/>
          <p:cNvGraphicFramePr>
            <a:graphicFrameLocks noChangeAspect="1"/>
          </p:cNvGraphicFramePr>
          <p:nvPr/>
        </p:nvGraphicFramePr>
        <p:xfrm>
          <a:off x="5984875" y="2911475"/>
          <a:ext cx="2667000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1" name="Image Document" r:id="rId10" imgW="8270421" imgH="4816929" progId="">
                  <p:embed/>
                </p:oleObj>
              </mc:Choice>
              <mc:Fallback>
                <p:oleObj name="Image Document" r:id="rId10" imgW="8270421" imgH="4816929" progId="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4875" y="2911475"/>
                        <a:ext cx="2667000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322388"/>
            <a:ext cx="2011363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063" y="4824413"/>
            <a:ext cx="251460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67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Materiales</a:t>
            </a:r>
            <a:endParaRPr lang="en-US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291013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Muchos de los químicos (líquidos, gases, sólidos) que se utilizan en la </a:t>
            </a:r>
            <a:r>
              <a:rPr lang="es-PR" sz="2400" dirty="0" err="1" smtClean="0">
                <a:latin typeface="Arial" pitchFamily="34" charset="0"/>
                <a:cs typeface="Arial" pitchFamily="34" charset="0"/>
              </a:rPr>
              <a:t>nanosíntesis</a:t>
            </a:r>
            <a:r>
              <a:rPr lang="es-PR" sz="2400" dirty="0" smtClean="0">
                <a:latin typeface="Arial" pitchFamily="34" charset="0"/>
                <a:cs typeface="Arial" pitchFamily="34" charset="0"/>
              </a:rPr>
              <a:t> son peligrosos;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s-PR" sz="2800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Tóxicos</a:t>
            </a:r>
          </a:p>
          <a:p>
            <a:pPr lvl="1"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Corrosivos</a:t>
            </a:r>
          </a:p>
          <a:p>
            <a:pPr lvl="1"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Irritantes </a:t>
            </a:r>
          </a:p>
          <a:p>
            <a:pPr lvl="1"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Inflamables</a:t>
            </a:r>
          </a:p>
          <a:p>
            <a:pPr lvl="1"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Pirofóricos</a:t>
            </a:r>
          </a:p>
          <a:p>
            <a:pPr lvl="1"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Explosivos</a:t>
            </a:r>
          </a:p>
          <a:p>
            <a:pPr lvl="1" eaLnBrk="1" hangingPunct="1">
              <a:lnSpc>
                <a:spcPct val="80000"/>
              </a:lnSpc>
            </a:pPr>
            <a:r>
              <a:rPr lang="es-PR" sz="2400" dirty="0" smtClean="0">
                <a:latin typeface="Arial" pitchFamily="34" charset="0"/>
                <a:cs typeface="Arial" pitchFamily="34" charset="0"/>
              </a:rPr>
              <a:t>Asfixiantes </a:t>
            </a:r>
          </a:p>
        </p:txBody>
      </p:sp>
    </p:spTree>
    <p:extLst>
      <p:ext uri="{BB962C8B-B14F-4D97-AF65-F5344CB8AC3E}">
        <p14:creationId xmlns:p14="http://schemas.microsoft.com/office/powerpoint/2010/main" val="8405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b="1" dirty="0" smtClean="0">
                <a:latin typeface="Arial" pitchFamily="34" charset="0"/>
                <a:cs typeface="Arial" pitchFamily="34" charset="0"/>
              </a:rPr>
              <a:t>El “Right to Know Act” (La ley del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Derecho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 a </a:t>
            </a:r>
            <a:r>
              <a:rPr lang="en-US" sz="3600" b="1" dirty="0" err="1" smtClean="0">
                <a:latin typeface="Arial" pitchFamily="34" charset="0"/>
                <a:cs typeface="Arial" pitchFamily="34" charset="0"/>
              </a:rPr>
              <a:t>Conocer</a:t>
            </a:r>
            <a:r>
              <a:rPr lang="en-US" sz="3600" b="1" dirty="0" smtClean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74837"/>
            <a:ext cx="8229600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s-PR" sz="2400" dirty="0" smtClean="0">
                <a:latin typeface="Arial" pitchFamily="34" charset="0"/>
                <a:cs typeface="Arial" pitchFamily="34" charset="0"/>
              </a:rPr>
              <a:t>Las industrias que suplen materiales deben proveer información de seguridad que se conocen como “Material Safety Data </a:t>
            </a:r>
            <a:r>
              <a:rPr lang="es-PR" sz="2400" dirty="0" err="1" smtClean="0">
                <a:latin typeface="Arial" pitchFamily="34" charset="0"/>
                <a:cs typeface="Arial" pitchFamily="34" charset="0"/>
              </a:rPr>
              <a:t>Sheet</a:t>
            </a:r>
            <a:r>
              <a:rPr lang="es-PR" sz="2400" dirty="0" smtClean="0">
                <a:latin typeface="Arial" pitchFamily="34" charset="0"/>
                <a:cs typeface="Arial" pitchFamily="34" charset="0"/>
              </a:rPr>
              <a:t>” (MSDS)</a:t>
            </a:r>
          </a:p>
          <a:p>
            <a:pPr eaLnBrk="1" hangingPunct="1"/>
            <a:endParaRPr lang="es-PR" sz="2400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/>
            <a:r>
              <a:rPr lang="es-PR" sz="2200" dirty="0" smtClean="0">
                <a:latin typeface="Arial" pitchFamily="34" charset="0"/>
                <a:cs typeface="Arial" pitchFamily="34" charset="0"/>
              </a:rPr>
              <a:t>Como resultado de la ley de “</a:t>
            </a:r>
            <a:r>
              <a:rPr lang="es-PR" sz="2200" dirty="0" err="1" smtClean="0">
                <a:latin typeface="Arial" pitchFamily="34" charset="0"/>
                <a:cs typeface="Arial" pitchFamily="34" charset="0"/>
              </a:rPr>
              <a:t>Right</a:t>
            </a:r>
            <a:r>
              <a:rPr lang="es-PR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PR" sz="2200" dirty="0" err="1" smtClean="0">
                <a:latin typeface="Arial" pitchFamily="34" charset="0"/>
                <a:cs typeface="Arial" pitchFamily="34" charset="0"/>
              </a:rPr>
              <a:t>to</a:t>
            </a:r>
            <a:r>
              <a:rPr lang="es-PR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PR" sz="2200" dirty="0" err="1" smtClean="0">
                <a:latin typeface="Arial" pitchFamily="34" charset="0"/>
                <a:cs typeface="Arial" pitchFamily="34" charset="0"/>
              </a:rPr>
              <a:t>Know</a:t>
            </a:r>
            <a:r>
              <a:rPr lang="es-PR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PR" sz="2200" dirty="0" err="1" smtClean="0">
                <a:latin typeface="Arial" pitchFamily="34" charset="0"/>
                <a:cs typeface="Arial" pitchFamily="34" charset="0"/>
              </a:rPr>
              <a:t>Act</a:t>
            </a:r>
            <a:r>
              <a:rPr lang="es-PR" sz="2200" dirty="0" smtClean="0">
                <a:latin typeface="Arial" pitchFamily="34" charset="0"/>
                <a:cs typeface="Arial" pitchFamily="34" charset="0"/>
              </a:rPr>
              <a:t>” las hojas del MSDS tienen que estar disponibles en el lugar donde se utilizan.</a:t>
            </a:r>
          </a:p>
        </p:txBody>
      </p:sp>
    </p:spTree>
    <p:extLst>
      <p:ext uri="{BB962C8B-B14F-4D97-AF65-F5344CB8AC3E}">
        <p14:creationId xmlns:p14="http://schemas.microsoft.com/office/powerpoint/2010/main" val="338565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826</TotalTime>
  <Words>2362</Words>
  <Application>Microsoft Office PowerPoint</Application>
  <PresentationFormat>On-screen Show (4:3)</PresentationFormat>
  <Paragraphs>351</Paragraphs>
  <Slides>52</Slides>
  <Notes>46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Office Theme</vt:lpstr>
      <vt:lpstr>Bitmap Image</vt:lpstr>
      <vt:lpstr>Image Document</vt:lpstr>
      <vt:lpstr>Información General sobre Materiales, Seguridad y Equipos para la Nanotecnología    ESC 211</vt:lpstr>
      <vt:lpstr>Unidad 1 Seguridad y el Medio Ambiente</vt:lpstr>
      <vt:lpstr> </vt:lpstr>
      <vt:lpstr>Concencia colectiva sobre Seguridad</vt:lpstr>
      <vt:lpstr>Equipo de Seguridad Personal Básico</vt:lpstr>
      <vt:lpstr>Seguridad en las Facilidades</vt:lpstr>
      <vt:lpstr>Algunos de los Equipos Básicos de Seguridad</vt:lpstr>
      <vt:lpstr>Materiales</vt:lpstr>
      <vt:lpstr>El “Right to Know Act” (La ley del Derecho a Conocer)</vt:lpstr>
      <vt:lpstr>MSDS</vt:lpstr>
      <vt:lpstr>Información Básica en los MSDS</vt:lpstr>
      <vt:lpstr>Continuación sobre la Información Básica en los MSDS</vt:lpstr>
      <vt:lpstr> Terminología de Impacto</vt:lpstr>
      <vt:lpstr>Irritante</vt:lpstr>
      <vt:lpstr>Mutágeno</vt:lpstr>
      <vt:lpstr>Teratógeno</vt:lpstr>
      <vt:lpstr>Carcinógenos</vt:lpstr>
      <vt:lpstr>Sensibilizadores</vt:lpstr>
      <vt:lpstr>Gabinetes de Almacenaje de Sustancias Químicas</vt:lpstr>
      <vt:lpstr>Compatibilidad Química</vt:lpstr>
      <vt:lpstr>Disposición de Desperdicios Químicos</vt:lpstr>
      <vt:lpstr>Disposición de Desperdicios Químicos</vt:lpstr>
      <vt:lpstr>Disposición de Desperdicios Químicos</vt:lpstr>
      <vt:lpstr>Disposición de Desperdicios en el Estado Sólido</vt:lpstr>
      <vt:lpstr>Contenido</vt:lpstr>
      <vt:lpstr>Guías de seguridad cuando se trabaja en el Banco de Trabajo</vt:lpstr>
      <vt:lpstr>Ropa de Seguridad para trabajar en el Banco de Trabajo</vt:lpstr>
      <vt:lpstr>Guías de Seguridad</vt:lpstr>
      <vt:lpstr>Materiales Corrosivos</vt:lpstr>
      <vt:lpstr>pH</vt:lpstr>
      <vt:lpstr>Escala de pH</vt:lpstr>
      <vt:lpstr>Ácidos</vt:lpstr>
      <vt:lpstr>Ácidos</vt:lpstr>
      <vt:lpstr>Ácido hidrofluorico (HF)</vt:lpstr>
      <vt:lpstr>Exposición al ácido hidrofluórico</vt:lpstr>
      <vt:lpstr>Gel de Gluconato de Calcio</vt:lpstr>
      <vt:lpstr>Bases</vt:lpstr>
      <vt:lpstr>Bases</vt:lpstr>
      <vt:lpstr>Disolvente</vt:lpstr>
      <vt:lpstr>Disolventes</vt:lpstr>
      <vt:lpstr>Agua Deionizada</vt:lpstr>
      <vt:lpstr>Agua Deionizada</vt:lpstr>
      <vt:lpstr>Acetona</vt:lpstr>
      <vt:lpstr>Acetona</vt:lpstr>
      <vt:lpstr>Isopropanol (IPA)</vt:lpstr>
      <vt:lpstr>Isopropanol (IPA)</vt:lpstr>
      <vt:lpstr>Tricloroetileno (TCE)</vt:lpstr>
      <vt:lpstr>Tricloroetileno (TCE)</vt:lpstr>
      <vt:lpstr>Acetato metil glicol de etileno éter (EGMEA)</vt:lpstr>
      <vt:lpstr>Acetato metil glicol de etileno éter (EGMEA)</vt:lpstr>
      <vt:lpstr>Ejemplo de una Reacción simple tipo “Wet Chemistry”</vt:lpstr>
      <vt:lpstr>Ejemplo de una Reacción simple tipo “Wet Chemistry”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Materials, Safety and Equipment Overview for Nanotechnology  E SC 211</dc:title>
  <dc:creator>Wook Jun Nam</dc:creator>
  <cp:lastModifiedBy>Janet Pinhorn</cp:lastModifiedBy>
  <cp:revision>58</cp:revision>
  <dcterms:created xsi:type="dcterms:W3CDTF">2011-06-05T14:32:40Z</dcterms:created>
  <dcterms:modified xsi:type="dcterms:W3CDTF">2014-10-21T19:00:23Z</dcterms:modified>
</cp:coreProperties>
</file>